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9" r:id="rId1"/>
  </p:sldMasterIdLst>
  <p:notesMasterIdLst>
    <p:notesMasterId r:id="rId29"/>
  </p:notesMasterIdLst>
  <p:handoutMasterIdLst>
    <p:handoutMasterId r:id="rId30"/>
  </p:handoutMasterIdLst>
  <p:sldIdLst>
    <p:sldId id="277" r:id="rId2"/>
    <p:sldId id="290" r:id="rId3"/>
    <p:sldId id="278" r:id="rId4"/>
    <p:sldId id="291" r:id="rId5"/>
    <p:sldId id="279" r:id="rId6"/>
    <p:sldId id="293" r:id="rId7"/>
    <p:sldId id="304" r:id="rId8"/>
    <p:sldId id="303" r:id="rId9"/>
    <p:sldId id="281" r:id="rId10"/>
    <p:sldId id="292" r:id="rId11"/>
    <p:sldId id="280" r:id="rId12"/>
    <p:sldId id="283" r:id="rId13"/>
    <p:sldId id="284" r:id="rId14"/>
    <p:sldId id="285" r:id="rId15"/>
    <p:sldId id="294" r:id="rId16"/>
    <p:sldId id="295" r:id="rId17"/>
    <p:sldId id="296" r:id="rId18"/>
    <p:sldId id="297" r:id="rId19"/>
    <p:sldId id="298" r:id="rId20"/>
    <p:sldId id="299" r:id="rId21"/>
    <p:sldId id="305" r:id="rId22"/>
    <p:sldId id="306" r:id="rId23"/>
    <p:sldId id="300" r:id="rId24"/>
    <p:sldId id="307" r:id="rId25"/>
    <p:sldId id="301" r:id="rId26"/>
    <p:sldId id="302" r:id="rId27"/>
    <p:sldId id="28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307FE2"/>
    <a:srgbClr val="000000"/>
    <a:srgbClr val="EE8800"/>
    <a:srgbClr val="543D65"/>
    <a:srgbClr val="2D0A41"/>
    <a:srgbClr val="FFFFFF"/>
    <a:srgbClr val="453A94"/>
    <a:srgbClr val="9B6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01"/>
    <p:restoredTop sz="73699"/>
  </p:normalViewPr>
  <p:slideViewPr>
    <p:cSldViewPr snapToGrid="0">
      <p:cViewPr varScale="1">
        <p:scale>
          <a:sx n="73" d="100"/>
          <a:sy n="73" d="100"/>
        </p:scale>
        <p:origin x="1624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260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3F1CF-6F85-E749-A583-33197ACE6F26}" type="doc">
      <dgm:prSet loTypeId="urn:microsoft.com/office/officeart/2008/layout/HexagonCluster" loCatId="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5CA281D-33B5-B84B-BEDA-9C1590A40576}">
      <dgm:prSet phldrT="[Text]"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GIS Data and Satellite Imagery</a:t>
          </a:r>
        </a:p>
      </dgm:t>
    </dgm:pt>
    <dgm:pt modelId="{278C4A52-86C5-5546-8BDB-699BBEA9B199}" type="parTrans" cxnId="{DFBE4B62-A1AD-DA48-9207-324E154524A7}">
      <dgm:prSet/>
      <dgm:spPr/>
      <dgm:t>
        <a:bodyPr/>
        <a:lstStyle/>
        <a:p>
          <a:endParaRPr lang="en-US"/>
        </a:p>
      </dgm:t>
    </dgm:pt>
    <dgm:pt modelId="{300DD2C4-4697-D149-A06B-37136859A82F}" type="sibTrans" cxnId="{DFBE4B62-A1AD-DA48-9207-324E154524A7}">
      <dgm:prSet/>
      <dgm:spPr>
        <a:blipFill dpi="0" rotWithShape="1">
          <a:blip xmlns:r="http://schemas.openxmlformats.org/officeDocument/2006/relationships" r:embed="rId1">
            <a:alphaModFix amt="55000"/>
          </a:blip>
          <a:srcRect/>
          <a:stretch>
            <a:fillRect l="-29000" r="-29000"/>
          </a:stretch>
        </a:blipFill>
      </dgm:spPr>
      <dgm:t>
        <a:bodyPr/>
        <a:lstStyle/>
        <a:p>
          <a:endParaRPr lang="en-US"/>
        </a:p>
      </dgm:t>
    </dgm:pt>
    <dgm:pt modelId="{B6688CAD-AF2D-4449-B220-EC135C96A742}">
      <dgm:prSet phldrT="[Text]" custT="1"/>
      <dgm:spPr/>
      <dgm:t>
        <a:bodyPr/>
        <a:lstStyle/>
        <a:p>
          <a:r>
            <a:rPr lang="en-US" sz="1800" b="0" i="0" dirty="0">
              <a:latin typeface="Gill Sans Light" panose="020B0302020104020203" pitchFamily="34" charset="-79"/>
              <a:cs typeface="Gill Sans Light" panose="020B0302020104020203" pitchFamily="34" charset="-79"/>
            </a:rPr>
            <a:t>News-wire Text</a:t>
          </a:r>
        </a:p>
      </dgm:t>
    </dgm:pt>
    <dgm:pt modelId="{F5031C5B-B918-B44D-85AC-280D34B4CFF1}" type="parTrans" cxnId="{2536D137-FCFE-D944-AC07-EE7F23362CE3}">
      <dgm:prSet/>
      <dgm:spPr/>
      <dgm:t>
        <a:bodyPr/>
        <a:lstStyle/>
        <a:p>
          <a:endParaRPr lang="en-US"/>
        </a:p>
      </dgm:t>
    </dgm:pt>
    <dgm:pt modelId="{393E3D58-CA46-7D45-9FAA-E1D7F69A23CB}" type="sibTrans" cxnId="{2536D137-FCFE-D944-AC07-EE7F23362CE3}">
      <dgm:prSet/>
      <dgm:spPr>
        <a:blipFill dpi="0" rotWithShape="1">
          <a:blip xmlns:r="http://schemas.openxmlformats.org/officeDocument/2006/relationships" r:embed="rId2">
            <a:alphaModFix amt="56000"/>
          </a:blip>
          <a:srcRect/>
          <a:stretch>
            <a:fillRect l="-79000" r="-79000"/>
          </a:stretch>
        </a:blipFill>
      </dgm:spPr>
      <dgm:t>
        <a:bodyPr/>
        <a:lstStyle/>
        <a:p>
          <a:endParaRPr lang="en-US"/>
        </a:p>
      </dgm:t>
    </dgm:pt>
    <dgm:pt modelId="{98F559A9-EBA4-6B46-9499-BD2EFC2B987B}">
      <dgm:prSet phldrT="[Text]" custT="1"/>
      <dgm:spPr/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Neural Networks</a:t>
          </a:r>
          <a:endParaRPr lang="en-US" sz="18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CC2B1C33-644E-8F45-8547-9210C6DBBA12}" type="parTrans" cxnId="{60C5A12A-740B-734C-B652-DFF4C0D8FFD6}">
      <dgm:prSet/>
      <dgm:spPr/>
      <dgm:t>
        <a:bodyPr/>
        <a:lstStyle/>
        <a:p>
          <a:endParaRPr lang="en-US"/>
        </a:p>
      </dgm:t>
    </dgm:pt>
    <dgm:pt modelId="{4D130B5F-6075-C945-801C-D6A5155B5DF5}" type="sibTrans" cxnId="{60C5A12A-740B-734C-B652-DFF4C0D8FFD6}">
      <dgm:prSet/>
      <dgm:spPr>
        <a:blipFill dpi="0" rotWithShape="1">
          <a:blip xmlns:r="http://schemas.openxmlformats.org/officeDocument/2006/relationships" r:embed="rId3">
            <a:alphaModFix amt="64000"/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F467B151-AD7A-A544-8BD3-9D71320CEF58}">
      <dgm:prSet custT="1"/>
      <dgm:spPr/>
      <dgm:t>
        <a:bodyPr/>
        <a:lstStyle/>
        <a:p>
          <a:r>
            <a:rPr lang="en-US" sz="1800" b="0" i="0" dirty="0">
              <a:latin typeface="Gill Sans Light" panose="020B0302020104020203" pitchFamily="34" charset="-79"/>
              <a:cs typeface="Gill Sans Light" panose="020B0302020104020203" pitchFamily="34" charset="-79"/>
            </a:rPr>
            <a:t>Actor Layer</a:t>
          </a:r>
        </a:p>
      </dgm:t>
    </dgm:pt>
    <dgm:pt modelId="{E7450CFD-6C92-8748-88B7-C6FCED038649}" type="parTrans" cxnId="{14738E5F-3B66-6D4F-9D87-B0498999C284}">
      <dgm:prSet/>
      <dgm:spPr/>
      <dgm:t>
        <a:bodyPr/>
        <a:lstStyle/>
        <a:p>
          <a:endParaRPr lang="en-US"/>
        </a:p>
      </dgm:t>
    </dgm:pt>
    <dgm:pt modelId="{EE263364-9E61-D449-82C6-DEA0A59620E5}" type="sibTrans" cxnId="{14738E5F-3B66-6D4F-9D87-B0498999C284}">
      <dgm:prSet/>
      <dgm:spPr>
        <a:blipFill dpi="0" rotWithShape="1">
          <a:blip xmlns:r="http://schemas.openxmlformats.org/officeDocument/2006/relationships" r:embed="rId4">
            <a:alphaModFix amt="75000"/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A2A62807-704F-A14A-A0F5-37AA8A2F2989}">
      <dgm:prSet custT="1"/>
      <dgm:spPr/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Uncertainty Modeling</a:t>
          </a:r>
          <a:endParaRPr lang="en-US" sz="18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gm:t>
    </dgm:pt>
    <dgm:pt modelId="{15ED26D4-001A-E341-B992-60B0347371EE}" type="parTrans" cxnId="{1D1DCA01-2ED6-7A43-BD1F-C2223FC4A40D}">
      <dgm:prSet/>
      <dgm:spPr/>
      <dgm:t>
        <a:bodyPr/>
        <a:lstStyle/>
        <a:p>
          <a:endParaRPr lang="en-US"/>
        </a:p>
      </dgm:t>
    </dgm:pt>
    <dgm:pt modelId="{123454D1-964A-AE4F-9715-EC4FC0E1246F}" type="sibTrans" cxnId="{1D1DCA01-2ED6-7A43-BD1F-C2223FC4A40D}">
      <dgm:prSet/>
      <dgm:spPr>
        <a:blipFill dpi="0" rotWithShape="1">
          <a:blip xmlns:r="http://schemas.openxmlformats.org/officeDocument/2006/relationships" r:embed="rId5">
            <a:alphaModFix amt="77000"/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US"/>
        </a:p>
      </dgm:t>
    </dgm:pt>
    <dgm:pt modelId="{A1BFCCA8-E254-0340-9B0B-A9681E435CCD}" type="pres">
      <dgm:prSet presAssocID="{A7B3F1CF-6F85-E749-A583-33197ACE6F26}" presName="Name0" presStyleCnt="0">
        <dgm:presLayoutVars>
          <dgm:chMax val="21"/>
          <dgm:chPref val="21"/>
        </dgm:presLayoutVars>
      </dgm:prSet>
      <dgm:spPr/>
    </dgm:pt>
    <dgm:pt modelId="{C94739C1-28A1-7D42-B955-944D92C7B3D3}" type="pres">
      <dgm:prSet presAssocID="{A5CA281D-33B5-B84B-BEDA-9C1590A40576}" presName="text1" presStyleCnt="0"/>
      <dgm:spPr/>
    </dgm:pt>
    <dgm:pt modelId="{9A3C505A-158F-FF4D-A70A-42420E15701A}" type="pres">
      <dgm:prSet presAssocID="{A5CA281D-33B5-B84B-BEDA-9C1590A40576}" presName="textRepeatNode" presStyleLbl="alignNode1" presStyleIdx="0" presStyleCnt="5" custLinFactNeighborY="-1188">
        <dgm:presLayoutVars>
          <dgm:chMax val="0"/>
          <dgm:chPref val="0"/>
          <dgm:bulletEnabled val="1"/>
        </dgm:presLayoutVars>
      </dgm:prSet>
      <dgm:spPr/>
    </dgm:pt>
    <dgm:pt modelId="{B5F2AD34-13EB-554E-8506-3F4301B508D2}" type="pres">
      <dgm:prSet presAssocID="{A5CA281D-33B5-B84B-BEDA-9C1590A40576}" presName="textaccent1" presStyleCnt="0"/>
      <dgm:spPr/>
    </dgm:pt>
    <dgm:pt modelId="{14263F00-8A06-8F4B-9944-3BC912EFB312}" type="pres">
      <dgm:prSet presAssocID="{A5CA281D-33B5-B84B-BEDA-9C1590A40576}" presName="accentRepeatNode" presStyleLbl="solidAlignAcc1" presStyleIdx="0" presStyleCnt="10"/>
      <dgm:spPr/>
    </dgm:pt>
    <dgm:pt modelId="{EFBDF67F-D2DE-FC44-BD6A-8D8FDE9B9ECB}" type="pres">
      <dgm:prSet presAssocID="{300DD2C4-4697-D149-A06B-37136859A82F}" presName="image1" presStyleCnt="0"/>
      <dgm:spPr/>
    </dgm:pt>
    <dgm:pt modelId="{B5AB0A0D-2C8C-3848-8453-7D2A96C1F881}" type="pres">
      <dgm:prSet presAssocID="{300DD2C4-4697-D149-A06B-37136859A82F}" presName="imageRepeatNode" presStyleLbl="alignAcc1" presStyleIdx="0" presStyleCnt="5" custLinFactNeighborX="1020" custLinFactNeighborY="-821"/>
      <dgm:spPr/>
    </dgm:pt>
    <dgm:pt modelId="{2FC97EE8-AA1B-D14C-A915-9A1E14C747D5}" type="pres">
      <dgm:prSet presAssocID="{300DD2C4-4697-D149-A06B-37136859A82F}" presName="imageaccent1" presStyleCnt="0"/>
      <dgm:spPr/>
    </dgm:pt>
    <dgm:pt modelId="{0B27DF6D-C7ED-6F4B-BA76-1BE4F611DA0B}" type="pres">
      <dgm:prSet presAssocID="{300DD2C4-4697-D149-A06B-37136859A82F}" presName="accentRepeatNode" presStyleLbl="solidAlignAcc1" presStyleIdx="1" presStyleCnt="10"/>
      <dgm:spPr/>
    </dgm:pt>
    <dgm:pt modelId="{548E5E44-65C5-444D-B89D-F097BEA86D76}" type="pres">
      <dgm:prSet presAssocID="{B6688CAD-AF2D-4449-B220-EC135C96A742}" presName="text2" presStyleCnt="0"/>
      <dgm:spPr/>
    </dgm:pt>
    <dgm:pt modelId="{7C9FFE82-1013-6047-8F53-F32153A8400E}" type="pres">
      <dgm:prSet presAssocID="{B6688CAD-AF2D-4449-B220-EC135C96A742}" presName="textRepeatNode" presStyleLbl="alignNode1" presStyleIdx="1" presStyleCnt="5" custLinFactNeighborX="85665" custLinFactNeighborY="-54642">
        <dgm:presLayoutVars>
          <dgm:chMax val="0"/>
          <dgm:chPref val="0"/>
          <dgm:bulletEnabled val="1"/>
        </dgm:presLayoutVars>
      </dgm:prSet>
      <dgm:spPr/>
    </dgm:pt>
    <dgm:pt modelId="{C9EBC3C0-E12F-4746-9740-3C943E8308AD}" type="pres">
      <dgm:prSet presAssocID="{B6688CAD-AF2D-4449-B220-EC135C96A742}" presName="textaccent2" presStyleCnt="0"/>
      <dgm:spPr/>
    </dgm:pt>
    <dgm:pt modelId="{49EBDF9B-8C0E-4E44-BEC2-9BFDBBD21D6A}" type="pres">
      <dgm:prSet presAssocID="{B6688CAD-AF2D-4449-B220-EC135C96A742}" presName="accentRepeatNode" presStyleLbl="solidAlignAcc1" presStyleIdx="2" presStyleCnt="10"/>
      <dgm:spPr/>
    </dgm:pt>
    <dgm:pt modelId="{26CA683E-8A64-3847-9C1B-BF04AA76A7BE}" type="pres">
      <dgm:prSet presAssocID="{393E3D58-CA46-7D45-9FAA-E1D7F69A23CB}" presName="image2" presStyleCnt="0"/>
      <dgm:spPr/>
    </dgm:pt>
    <dgm:pt modelId="{FD69BBFC-342E-5549-9E7D-DF2293DEBE9E}" type="pres">
      <dgm:prSet presAssocID="{393E3D58-CA46-7D45-9FAA-E1D7F69A23CB}" presName="imageRepeatNode" presStyleLbl="alignAcc1" presStyleIdx="1" presStyleCnt="5" custLinFactNeighborX="-85763" custLinFactNeighborY="-54171"/>
      <dgm:spPr/>
    </dgm:pt>
    <dgm:pt modelId="{35D435DA-C9F1-D241-896A-C2C5E43A181D}" type="pres">
      <dgm:prSet presAssocID="{393E3D58-CA46-7D45-9FAA-E1D7F69A23CB}" presName="imageaccent2" presStyleCnt="0"/>
      <dgm:spPr/>
    </dgm:pt>
    <dgm:pt modelId="{65FA4264-94D8-414B-8D4E-E9B01CFC366B}" type="pres">
      <dgm:prSet presAssocID="{393E3D58-CA46-7D45-9FAA-E1D7F69A23CB}" presName="accentRepeatNode" presStyleLbl="solidAlignAcc1" presStyleIdx="3" presStyleCnt="10"/>
      <dgm:spPr/>
    </dgm:pt>
    <dgm:pt modelId="{C1687C46-C545-1347-8341-CA160CA73513}" type="pres">
      <dgm:prSet presAssocID="{98F559A9-EBA4-6B46-9499-BD2EFC2B987B}" presName="text3" presStyleCnt="0"/>
      <dgm:spPr/>
    </dgm:pt>
    <dgm:pt modelId="{5BDDA216-1DDF-2944-BCA4-7ABE5E3BA950}" type="pres">
      <dgm:prSet presAssocID="{98F559A9-EBA4-6B46-9499-BD2EFC2B987B}" presName="textRepeatNode" presStyleLbl="alignNode1" presStyleIdx="2" presStyleCnt="5" custLinFactNeighborX="1071" custLinFactNeighborY="56">
        <dgm:presLayoutVars>
          <dgm:chMax val="0"/>
          <dgm:chPref val="0"/>
          <dgm:bulletEnabled val="1"/>
        </dgm:presLayoutVars>
      </dgm:prSet>
      <dgm:spPr/>
    </dgm:pt>
    <dgm:pt modelId="{300726CE-70A7-8F4B-BD61-26057C570921}" type="pres">
      <dgm:prSet presAssocID="{98F559A9-EBA4-6B46-9499-BD2EFC2B987B}" presName="textaccent3" presStyleCnt="0"/>
      <dgm:spPr/>
    </dgm:pt>
    <dgm:pt modelId="{5E71FC72-AA8D-454B-90BA-0E57115CA68D}" type="pres">
      <dgm:prSet presAssocID="{98F559A9-EBA4-6B46-9499-BD2EFC2B987B}" presName="accentRepeatNode" presStyleLbl="solidAlignAcc1" presStyleIdx="4" presStyleCnt="10"/>
      <dgm:spPr/>
    </dgm:pt>
    <dgm:pt modelId="{53CD46D2-FD2A-2C4D-907B-29132BCD189C}" type="pres">
      <dgm:prSet presAssocID="{4D130B5F-6075-C945-801C-D6A5155B5DF5}" presName="image3" presStyleCnt="0"/>
      <dgm:spPr/>
    </dgm:pt>
    <dgm:pt modelId="{93DA9970-1DE1-6146-8B79-4033A1097CB3}" type="pres">
      <dgm:prSet presAssocID="{4D130B5F-6075-C945-801C-D6A5155B5DF5}" presName="imageRepeatNode" presStyleLbl="alignAcc1" presStyleIdx="2" presStyleCnt="5" custLinFactNeighborX="1020" custLinFactNeighborY="2376"/>
      <dgm:spPr/>
    </dgm:pt>
    <dgm:pt modelId="{9D93831B-FA67-AE46-87E2-3486F0F97DEA}" type="pres">
      <dgm:prSet presAssocID="{4D130B5F-6075-C945-801C-D6A5155B5DF5}" presName="imageaccent3" presStyleCnt="0"/>
      <dgm:spPr/>
    </dgm:pt>
    <dgm:pt modelId="{FFA8DB35-EEDB-8042-AD91-48834548B12E}" type="pres">
      <dgm:prSet presAssocID="{4D130B5F-6075-C945-801C-D6A5155B5DF5}" presName="accentRepeatNode" presStyleLbl="solidAlignAcc1" presStyleIdx="5" presStyleCnt="10"/>
      <dgm:spPr/>
    </dgm:pt>
    <dgm:pt modelId="{46D20FBF-B5BC-714A-A2FD-7E1C1195961A}" type="pres">
      <dgm:prSet presAssocID="{F467B151-AD7A-A544-8BD3-9D71320CEF58}" presName="text4" presStyleCnt="0"/>
      <dgm:spPr/>
    </dgm:pt>
    <dgm:pt modelId="{AA482759-C792-364E-BE48-11A569CA30C2}" type="pres">
      <dgm:prSet presAssocID="{F467B151-AD7A-A544-8BD3-9D71320CEF58}" presName="textRepeatNode" presStyleLbl="alignNode1" presStyleIdx="3" presStyleCnt="5" custLinFactY="9608" custLinFactNeighborX="158" custLinFactNeighborY="100000">
        <dgm:presLayoutVars>
          <dgm:chMax val="0"/>
          <dgm:chPref val="0"/>
          <dgm:bulletEnabled val="1"/>
        </dgm:presLayoutVars>
      </dgm:prSet>
      <dgm:spPr/>
    </dgm:pt>
    <dgm:pt modelId="{7E0A994D-AD05-2248-B72F-A039CC65F0FD}" type="pres">
      <dgm:prSet presAssocID="{F467B151-AD7A-A544-8BD3-9D71320CEF58}" presName="textaccent4" presStyleCnt="0"/>
      <dgm:spPr/>
    </dgm:pt>
    <dgm:pt modelId="{20C0E0EA-7092-5242-9B18-51FF41C06AE4}" type="pres">
      <dgm:prSet presAssocID="{F467B151-AD7A-A544-8BD3-9D71320CEF58}" presName="accentRepeatNode" presStyleLbl="solidAlignAcc1" presStyleIdx="6" presStyleCnt="10"/>
      <dgm:spPr/>
    </dgm:pt>
    <dgm:pt modelId="{196AC710-260E-0445-9A1C-A3319FA3C241}" type="pres">
      <dgm:prSet presAssocID="{EE263364-9E61-D449-82C6-DEA0A59620E5}" presName="image4" presStyleCnt="0"/>
      <dgm:spPr/>
    </dgm:pt>
    <dgm:pt modelId="{5BB6C173-0CCD-9441-BA3B-00B1E5C5934C}" type="pres">
      <dgm:prSet presAssocID="{EE263364-9E61-D449-82C6-DEA0A59620E5}" presName="imageRepeatNode" presStyleLbl="alignAcc1" presStyleIdx="3" presStyleCnt="5" custLinFactNeighborX="-1020" custLinFactNeighborY="-1188"/>
      <dgm:spPr/>
    </dgm:pt>
    <dgm:pt modelId="{103C42BB-8F07-484C-B4ED-76CF60A3403E}" type="pres">
      <dgm:prSet presAssocID="{EE263364-9E61-D449-82C6-DEA0A59620E5}" presName="imageaccent4" presStyleCnt="0"/>
      <dgm:spPr/>
    </dgm:pt>
    <dgm:pt modelId="{1EE7CF2C-4B1D-E340-A855-BB24AC1F32F0}" type="pres">
      <dgm:prSet presAssocID="{EE263364-9E61-D449-82C6-DEA0A59620E5}" presName="accentRepeatNode" presStyleLbl="solidAlignAcc1" presStyleIdx="7" presStyleCnt="10"/>
      <dgm:spPr/>
    </dgm:pt>
    <dgm:pt modelId="{0F195023-4E3D-E142-A345-71B3A207DBB3}" type="pres">
      <dgm:prSet presAssocID="{A2A62807-704F-A14A-A0F5-37AA8A2F2989}" presName="text5" presStyleCnt="0"/>
      <dgm:spPr/>
    </dgm:pt>
    <dgm:pt modelId="{8C4EEDCA-91B0-DD42-B888-D6355A608A6F}" type="pres">
      <dgm:prSet presAssocID="{A2A62807-704F-A14A-A0F5-37AA8A2F2989}" presName="textRepeatNode" presStyleLbl="alignNode1" presStyleIdx="4" presStyleCnt="5" custLinFactNeighborY="1188">
        <dgm:presLayoutVars>
          <dgm:chMax val="0"/>
          <dgm:chPref val="0"/>
          <dgm:bulletEnabled val="1"/>
        </dgm:presLayoutVars>
      </dgm:prSet>
      <dgm:spPr/>
    </dgm:pt>
    <dgm:pt modelId="{E96CEC13-EC16-9745-BF4B-E0F691157C41}" type="pres">
      <dgm:prSet presAssocID="{A2A62807-704F-A14A-A0F5-37AA8A2F2989}" presName="textaccent5" presStyleCnt="0"/>
      <dgm:spPr/>
    </dgm:pt>
    <dgm:pt modelId="{56FD121E-A6EF-3147-80C3-C9CB1C372C8A}" type="pres">
      <dgm:prSet presAssocID="{A2A62807-704F-A14A-A0F5-37AA8A2F2989}" presName="accentRepeatNode" presStyleLbl="solidAlignAcc1" presStyleIdx="8" presStyleCnt="10"/>
      <dgm:spPr/>
    </dgm:pt>
    <dgm:pt modelId="{E94980B1-C37E-FC44-B7D7-5AE3339B888D}" type="pres">
      <dgm:prSet presAssocID="{123454D1-964A-AE4F-9715-EC4FC0E1246F}" presName="image5" presStyleCnt="0"/>
      <dgm:spPr/>
    </dgm:pt>
    <dgm:pt modelId="{63C04333-ECC4-3E4B-9AFC-E5AD315F7D4B}" type="pres">
      <dgm:prSet presAssocID="{123454D1-964A-AE4F-9715-EC4FC0E1246F}" presName="imageRepeatNode" presStyleLbl="alignAcc1" presStyleIdx="4" presStyleCnt="5" custLinFactNeighborX="-2040"/>
      <dgm:spPr/>
    </dgm:pt>
    <dgm:pt modelId="{A48CCE6A-67C8-F24D-8868-BCFB2DE5D9B8}" type="pres">
      <dgm:prSet presAssocID="{123454D1-964A-AE4F-9715-EC4FC0E1246F}" presName="imageaccent5" presStyleCnt="0"/>
      <dgm:spPr/>
    </dgm:pt>
    <dgm:pt modelId="{63FDCE07-490D-E646-85FE-1C1A5458E57B}" type="pres">
      <dgm:prSet presAssocID="{123454D1-964A-AE4F-9715-EC4FC0E1246F}" presName="accentRepeatNode" presStyleLbl="solidAlignAcc1" presStyleIdx="9" presStyleCnt="10"/>
      <dgm:spPr/>
    </dgm:pt>
  </dgm:ptLst>
  <dgm:cxnLst>
    <dgm:cxn modelId="{1D1DCA01-2ED6-7A43-BD1F-C2223FC4A40D}" srcId="{A7B3F1CF-6F85-E749-A583-33197ACE6F26}" destId="{A2A62807-704F-A14A-A0F5-37AA8A2F2989}" srcOrd="4" destOrd="0" parTransId="{15ED26D4-001A-E341-B992-60B0347371EE}" sibTransId="{123454D1-964A-AE4F-9715-EC4FC0E1246F}"/>
    <dgm:cxn modelId="{D7222007-FE7C-144A-B30F-7274C113790F}" type="presOf" srcId="{98F559A9-EBA4-6B46-9499-BD2EFC2B987B}" destId="{5BDDA216-1DDF-2944-BCA4-7ABE5E3BA950}" srcOrd="0" destOrd="0" presId="urn:microsoft.com/office/officeart/2008/layout/HexagonCluster"/>
    <dgm:cxn modelId="{282DF00A-803D-C14A-9C1C-7FB3AF76A3B4}" type="presOf" srcId="{B6688CAD-AF2D-4449-B220-EC135C96A742}" destId="{7C9FFE82-1013-6047-8F53-F32153A8400E}" srcOrd="0" destOrd="0" presId="urn:microsoft.com/office/officeart/2008/layout/HexagonCluster"/>
    <dgm:cxn modelId="{60C5A12A-740B-734C-B652-DFF4C0D8FFD6}" srcId="{A7B3F1CF-6F85-E749-A583-33197ACE6F26}" destId="{98F559A9-EBA4-6B46-9499-BD2EFC2B987B}" srcOrd="2" destOrd="0" parTransId="{CC2B1C33-644E-8F45-8547-9210C6DBBA12}" sibTransId="{4D130B5F-6075-C945-801C-D6A5155B5DF5}"/>
    <dgm:cxn modelId="{2536D137-FCFE-D944-AC07-EE7F23362CE3}" srcId="{A7B3F1CF-6F85-E749-A583-33197ACE6F26}" destId="{B6688CAD-AF2D-4449-B220-EC135C96A742}" srcOrd="1" destOrd="0" parTransId="{F5031C5B-B918-B44D-85AC-280D34B4CFF1}" sibTransId="{393E3D58-CA46-7D45-9FAA-E1D7F69A23CB}"/>
    <dgm:cxn modelId="{486C0D3F-D516-234A-9BBE-3943521D5DDA}" type="presOf" srcId="{4D130B5F-6075-C945-801C-D6A5155B5DF5}" destId="{93DA9970-1DE1-6146-8B79-4033A1097CB3}" srcOrd="0" destOrd="0" presId="urn:microsoft.com/office/officeart/2008/layout/HexagonCluster"/>
    <dgm:cxn modelId="{DD85FE4B-9922-8645-9243-8D2C9C1E1948}" type="presOf" srcId="{123454D1-964A-AE4F-9715-EC4FC0E1246F}" destId="{63C04333-ECC4-3E4B-9AFC-E5AD315F7D4B}" srcOrd="0" destOrd="0" presId="urn:microsoft.com/office/officeart/2008/layout/HexagonCluster"/>
    <dgm:cxn modelId="{419BAF54-ED9F-1B45-900B-69A5D8EF796A}" type="presOf" srcId="{EE263364-9E61-D449-82C6-DEA0A59620E5}" destId="{5BB6C173-0CCD-9441-BA3B-00B1E5C5934C}" srcOrd="0" destOrd="0" presId="urn:microsoft.com/office/officeart/2008/layout/HexagonCluster"/>
    <dgm:cxn modelId="{14738E5F-3B66-6D4F-9D87-B0498999C284}" srcId="{A7B3F1CF-6F85-E749-A583-33197ACE6F26}" destId="{F467B151-AD7A-A544-8BD3-9D71320CEF58}" srcOrd="3" destOrd="0" parTransId="{E7450CFD-6C92-8748-88B7-C6FCED038649}" sibTransId="{EE263364-9E61-D449-82C6-DEA0A59620E5}"/>
    <dgm:cxn modelId="{DFBE4B62-A1AD-DA48-9207-324E154524A7}" srcId="{A7B3F1CF-6F85-E749-A583-33197ACE6F26}" destId="{A5CA281D-33B5-B84B-BEDA-9C1590A40576}" srcOrd="0" destOrd="0" parTransId="{278C4A52-86C5-5546-8BDB-699BBEA9B199}" sibTransId="{300DD2C4-4697-D149-A06B-37136859A82F}"/>
    <dgm:cxn modelId="{F0B3677C-08CE-7744-B9C9-8FFF402BB828}" type="presOf" srcId="{393E3D58-CA46-7D45-9FAA-E1D7F69A23CB}" destId="{FD69BBFC-342E-5549-9E7D-DF2293DEBE9E}" srcOrd="0" destOrd="0" presId="urn:microsoft.com/office/officeart/2008/layout/HexagonCluster"/>
    <dgm:cxn modelId="{DA4CCC98-713A-3F45-A3BC-DE3B3EB6BBD4}" type="presOf" srcId="{A5CA281D-33B5-B84B-BEDA-9C1590A40576}" destId="{9A3C505A-158F-FF4D-A70A-42420E15701A}" srcOrd="0" destOrd="0" presId="urn:microsoft.com/office/officeart/2008/layout/HexagonCluster"/>
    <dgm:cxn modelId="{04AE92A7-2309-424B-8848-8F1944B5E0B1}" type="presOf" srcId="{300DD2C4-4697-D149-A06B-37136859A82F}" destId="{B5AB0A0D-2C8C-3848-8453-7D2A96C1F881}" srcOrd="0" destOrd="0" presId="urn:microsoft.com/office/officeart/2008/layout/HexagonCluster"/>
    <dgm:cxn modelId="{4620DFA8-C369-0641-B0EA-C10FB5235945}" type="presOf" srcId="{A2A62807-704F-A14A-A0F5-37AA8A2F2989}" destId="{8C4EEDCA-91B0-DD42-B888-D6355A608A6F}" srcOrd="0" destOrd="0" presId="urn:microsoft.com/office/officeart/2008/layout/HexagonCluster"/>
    <dgm:cxn modelId="{745218CD-D1BA-DF4C-AB30-138B0D4065C1}" type="presOf" srcId="{F467B151-AD7A-A544-8BD3-9D71320CEF58}" destId="{AA482759-C792-364E-BE48-11A569CA30C2}" srcOrd="0" destOrd="0" presId="urn:microsoft.com/office/officeart/2008/layout/HexagonCluster"/>
    <dgm:cxn modelId="{EE6B23DB-F470-BA44-BD3A-5FDEBC82EC81}" type="presOf" srcId="{A7B3F1CF-6F85-E749-A583-33197ACE6F26}" destId="{A1BFCCA8-E254-0340-9B0B-A9681E435CCD}" srcOrd="0" destOrd="0" presId="urn:microsoft.com/office/officeart/2008/layout/HexagonCluster"/>
    <dgm:cxn modelId="{EFCC879F-E05B-4944-86EB-853134CFFBFB}" type="presParOf" srcId="{A1BFCCA8-E254-0340-9B0B-A9681E435CCD}" destId="{C94739C1-28A1-7D42-B955-944D92C7B3D3}" srcOrd="0" destOrd="0" presId="urn:microsoft.com/office/officeart/2008/layout/HexagonCluster"/>
    <dgm:cxn modelId="{F2B380D4-542E-744F-94F0-9064B39EC462}" type="presParOf" srcId="{C94739C1-28A1-7D42-B955-944D92C7B3D3}" destId="{9A3C505A-158F-FF4D-A70A-42420E15701A}" srcOrd="0" destOrd="0" presId="urn:microsoft.com/office/officeart/2008/layout/HexagonCluster"/>
    <dgm:cxn modelId="{4691D805-8DD6-1646-9433-D2613A49ED09}" type="presParOf" srcId="{A1BFCCA8-E254-0340-9B0B-A9681E435CCD}" destId="{B5F2AD34-13EB-554E-8506-3F4301B508D2}" srcOrd="1" destOrd="0" presId="urn:microsoft.com/office/officeart/2008/layout/HexagonCluster"/>
    <dgm:cxn modelId="{2751F8C6-64A5-7648-9245-DB3861AA9918}" type="presParOf" srcId="{B5F2AD34-13EB-554E-8506-3F4301B508D2}" destId="{14263F00-8A06-8F4B-9944-3BC912EFB312}" srcOrd="0" destOrd="0" presId="urn:microsoft.com/office/officeart/2008/layout/HexagonCluster"/>
    <dgm:cxn modelId="{E2B2034B-7ECB-D44B-95E3-575A66AB2FD3}" type="presParOf" srcId="{A1BFCCA8-E254-0340-9B0B-A9681E435CCD}" destId="{EFBDF67F-D2DE-FC44-BD6A-8D8FDE9B9ECB}" srcOrd="2" destOrd="0" presId="urn:microsoft.com/office/officeart/2008/layout/HexagonCluster"/>
    <dgm:cxn modelId="{96BA8F5B-CD2E-8C4F-90AE-70661EA3F295}" type="presParOf" srcId="{EFBDF67F-D2DE-FC44-BD6A-8D8FDE9B9ECB}" destId="{B5AB0A0D-2C8C-3848-8453-7D2A96C1F881}" srcOrd="0" destOrd="0" presId="urn:microsoft.com/office/officeart/2008/layout/HexagonCluster"/>
    <dgm:cxn modelId="{E0DF9842-7011-0841-A087-9AA66FDB4669}" type="presParOf" srcId="{A1BFCCA8-E254-0340-9B0B-A9681E435CCD}" destId="{2FC97EE8-AA1B-D14C-A915-9A1E14C747D5}" srcOrd="3" destOrd="0" presId="urn:microsoft.com/office/officeart/2008/layout/HexagonCluster"/>
    <dgm:cxn modelId="{0278EB4D-F48C-3B41-BCF6-ACC9A737B915}" type="presParOf" srcId="{2FC97EE8-AA1B-D14C-A915-9A1E14C747D5}" destId="{0B27DF6D-C7ED-6F4B-BA76-1BE4F611DA0B}" srcOrd="0" destOrd="0" presId="urn:microsoft.com/office/officeart/2008/layout/HexagonCluster"/>
    <dgm:cxn modelId="{CD755153-802F-2A44-83E2-80DF5ECC096D}" type="presParOf" srcId="{A1BFCCA8-E254-0340-9B0B-A9681E435CCD}" destId="{548E5E44-65C5-444D-B89D-F097BEA86D76}" srcOrd="4" destOrd="0" presId="urn:microsoft.com/office/officeart/2008/layout/HexagonCluster"/>
    <dgm:cxn modelId="{F6618C5D-9C18-E743-AAE2-4B0ACBA79BD6}" type="presParOf" srcId="{548E5E44-65C5-444D-B89D-F097BEA86D76}" destId="{7C9FFE82-1013-6047-8F53-F32153A8400E}" srcOrd="0" destOrd="0" presId="urn:microsoft.com/office/officeart/2008/layout/HexagonCluster"/>
    <dgm:cxn modelId="{A809DE6D-B855-094F-9ABB-7E9F154200BF}" type="presParOf" srcId="{A1BFCCA8-E254-0340-9B0B-A9681E435CCD}" destId="{C9EBC3C0-E12F-4746-9740-3C943E8308AD}" srcOrd="5" destOrd="0" presId="urn:microsoft.com/office/officeart/2008/layout/HexagonCluster"/>
    <dgm:cxn modelId="{0CE23626-2701-CB47-86F4-75F583A94B48}" type="presParOf" srcId="{C9EBC3C0-E12F-4746-9740-3C943E8308AD}" destId="{49EBDF9B-8C0E-4E44-BEC2-9BFDBBD21D6A}" srcOrd="0" destOrd="0" presId="urn:microsoft.com/office/officeart/2008/layout/HexagonCluster"/>
    <dgm:cxn modelId="{71A569A8-5387-5843-8A59-5F5EF8ABB14D}" type="presParOf" srcId="{A1BFCCA8-E254-0340-9B0B-A9681E435CCD}" destId="{26CA683E-8A64-3847-9C1B-BF04AA76A7BE}" srcOrd="6" destOrd="0" presId="urn:microsoft.com/office/officeart/2008/layout/HexagonCluster"/>
    <dgm:cxn modelId="{D552737F-2A27-8846-9DEA-1A1342E50598}" type="presParOf" srcId="{26CA683E-8A64-3847-9C1B-BF04AA76A7BE}" destId="{FD69BBFC-342E-5549-9E7D-DF2293DEBE9E}" srcOrd="0" destOrd="0" presId="urn:microsoft.com/office/officeart/2008/layout/HexagonCluster"/>
    <dgm:cxn modelId="{C73C8113-0206-594F-9E4A-7573B54D6690}" type="presParOf" srcId="{A1BFCCA8-E254-0340-9B0B-A9681E435CCD}" destId="{35D435DA-C9F1-D241-896A-C2C5E43A181D}" srcOrd="7" destOrd="0" presId="urn:microsoft.com/office/officeart/2008/layout/HexagonCluster"/>
    <dgm:cxn modelId="{78DC86D5-C731-7249-8625-342FA8D8B015}" type="presParOf" srcId="{35D435DA-C9F1-D241-896A-C2C5E43A181D}" destId="{65FA4264-94D8-414B-8D4E-E9B01CFC366B}" srcOrd="0" destOrd="0" presId="urn:microsoft.com/office/officeart/2008/layout/HexagonCluster"/>
    <dgm:cxn modelId="{75A73FF1-4468-B54D-A41B-A38AF0F33EF8}" type="presParOf" srcId="{A1BFCCA8-E254-0340-9B0B-A9681E435CCD}" destId="{C1687C46-C545-1347-8341-CA160CA73513}" srcOrd="8" destOrd="0" presId="urn:microsoft.com/office/officeart/2008/layout/HexagonCluster"/>
    <dgm:cxn modelId="{4C648D55-2E21-6A4F-A4A1-9F67A530B8A7}" type="presParOf" srcId="{C1687C46-C545-1347-8341-CA160CA73513}" destId="{5BDDA216-1DDF-2944-BCA4-7ABE5E3BA950}" srcOrd="0" destOrd="0" presId="urn:microsoft.com/office/officeart/2008/layout/HexagonCluster"/>
    <dgm:cxn modelId="{46A8B84E-D597-C340-B6F4-6C7FE86D5A13}" type="presParOf" srcId="{A1BFCCA8-E254-0340-9B0B-A9681E435CCD}" destId="{300726CE-70A7-8F4B-BD61-26057C570921}" srcOrd="9" destOrd="0" presId="urn:microsoft.com/office/officeart/2008/layout/HexagonCluster"/>
    <dgm:cxn modelId="{06DD6144-B4EC-AA43-9D06-873402E3ADC4}" type="presParOf" srcId="{300726CE-70A7-8F4B-BD61-26057C570921}" destId="{5E71FC72-AA8D-454B-90BA-0E57115CA68D}" srcOrd="0" destOrd="0" presId="urn:microsoft.com/office/officeart/2008/layout/HexagonCluster"/>
    <dgm:cxn modelId="{2080B448-FD64-2048-9457-6DE5049E0F4F}" type="presParOf" srcId="{A1BFCCA8-E254-0340-9B0B-A9681E435CCD}" destId="{53CD46D2-FD2A-2C4D-907B-29132BCD189C}" srcOrd="10" destOrd="0" presId="urn:microsoft.com/office/officeart/2008/layout/HexagonCluster"/>
    <dgm:cxn modelId="{4682B8E5-0EF1-A04C-81D5-D058FEECDBA7}" type="presParOf" srcId="{53CD46D2-FD2A-2C4D-907B-29132BCD189C}" destId="{93DA9970-1DE1-6146-8B79-4033A1097CB3}" srcOrd="0" destOrd="0" presId="urn:microsoft.com/office/officeart/2008/layout/HexagonCluster"/>
    <dgm:cxn modelId="{0068201E-B89D-1747-A78A-5580EB36E615}" type="presParOf" srcId="{A1BFCCA8-E254-0340-9B0B-A9681E435CCD}" destId="{9D93831B-FA67-AE46-87E2-3486F0F97DEA}" srcOrd="11" destOrd="0" presId="urn:microsoft.com/office/officeart/2008/layout/HexagonCluster"/>
    <dgm:cxn modelId="{843DB81F-BA53-D042-8003-A2D81466D58B}" type="presParOf" srcId="{9D93831B-FA67-AE46-87E2-3486F0F97DEA}" destId="{FFA8DB35-EEDB-8042-AD91-48834548B12E}" srcOrd="0" destOrd="0" presId="urn:microsoft.com/office/officeart/2008/layout/HexagonCluster"/>
    <dgm:cxn modelId="{4C07DCE0-A934-4240-9ED1-E72BA899601A}" type="presParOf" srcId="{A1BFCCA8-E254-0340-9B0B-A9681E435CCD}" destId="{46D20FBF-B5BC-714A-A2FD-7E1C1195961A}" srcOrd="12" destOrd="0" presId="urn:microsoft.com/office/officeart/2008/layout/HexagonCluster"/>
    <dgm:cxn modelId="{6E676A90-A59C-324D-B314-A37B5FDB0B17}" type="presParOf" srcId="{46D20FBF-B5BC-714A-A2FD-7E1C1195961A}" destId="{AA482759-C792-364E-BE48-11A569CA30C2}" srcOrd="0" destOrd="0" presId="urn:microsoft.com/office/officeart/2008/layout/HexagonCluster"/>
    <dgm:cxn modelId="{7FFA9F64-1E0D-4D47-836A-0E94A7822B92}" type="presParOf" srcId="{A1BFCCA8-E254-0340-9B0B-A9681E435CCD}" destId="{7E0A994D-AD05-2248-B72F-A039CC65F0FD}" srcOrd="13" destOrd="0" presId="urn:microsoft.com/office/officeart/2008/layout/HexagonCluster"/>
    <dgm:cxn modelId="{72EBC7A7-0E83-4A40-993C-2E80C2B99F11}" type="presParOf" srcId="{7E0A994D-AD05-2248-B72F-A039CC65F0FD}" destId="{20C0E0EA-7092-5242-9B18-51FF41C06AE4}" srcOrd="0" destOrd="0" presId="urn:microsoft.com/office/officeart/2008/layout/HexagonCluster"/>
    <dgm:cxn modelId="{E395665C-0E8A-124F-999E-EF0ABAF1F0EE}" type="presParOf" srcId="{A1BFCCA8-E254-0340-9B0B-A9681E435CCD}" destId="{196AC710-260E-0445-9A1C-A3319FA3C241}" srcOrd="14" destOrd="0" presId="urn:microsoft.com/office/officeart/2008/layout/HexagonCluster"/>
    <dgm:cxn modelId="{10B3321A-B8D2-C04D-8E0C-3E147186EFB1}" type="presParOf" srcId="{196AC710-260E-0445-9A1C-A3319FA3C241}" destId="{5BB6C173-0CCD-9441-BA3B-00B1E5C5934C}" srcOrd="0" destOrd="0" presId="urn:microsoft.com/office/officeart/2008/layout/HexagonCluster"/>
    <dgm:cxn modelId="{DABA6FE8-5092-5F42-9C06-4978F551AB5A}" type="presParOf" srcId="{A1BFCCA8-E254-0340-9B0B-A9681E435CCD}" destId="{103C42BB-8F07-484C-B4ED-76CF60A3403E}" srcOrd="15" destOrd="0" presId="urn:microsoft.com/office/officeart/2008/layout/HexagonCluster"/>
    <dgm:cxn modelId="{2ECFF28B-8228-9440-B43A-EB6100AD97E0}" type="presParOf" srcId="{103C42BB-8F07-484C-B4ED-76CF60A3403E}" destId="{1EE7CF2C-4B1D-E340-A855-BB24AC1F32F0}" srcOrd="0" destOrd="0" presId="urn:microsoft.com/office/officeart/2008/layout/HexagonCluster"/>
    <dgm:cxn modelId="{412933EC-48B2-6E4F-9AD2-3F63D0DA9E13}" type="presParOf" srcId="{A1BFCCA8-E254-0340-9B0B-A9681E435CCD}" destId="{0F195023-4E3D-E142-A345-71B3A207DBB3}" srcOrd="16" destOrd="0" presId="urn:microsoft.com/office/officeart/2008/layout/HexagonCluster"/>
    <dgm:cxn modelId="{39AF618A-4437-BA48-8D0E-3343E25AA01B}" type="presParOf" srcId="{0F195023-4E3D-E142-A345-71B3A207DBB3}" destId="{8C4EEDCA-91B0-DD42-B888-D6355A608A6F}" srcOrd="0" destOrd="0" presId="urn:microsoft.com/office/officeart/2008/layout/HexagonCluster"/>
    <dgm:cxn modelId="{F8EEB8D7-F17D-C145-8364-A3A9DFF628DE}" type="presParOf" srcId="{A1BFCCA8-E254-0340-9B0B-A9681E435CCD}" destId="{E96CEC13-EC16-9745-BF4B-E0F691157C41}" srcOrd="17" destOrd="0" presId="urn:microsoft.com/office/officeart/2008/layout/HexagonCluster"/>
    <dgm:cxn modelId="{E058E82C-8980-8449-A2F9-1AAFD7662E20}" type="presParOf" srcId="{E96CEC13-EC16-9745-BF4B-E0F691157C41}" destId="{56FD121E-A6EF-3147-80C3-C9CB1C372C8A}" srcOrd="0" destOrd="0" presId="urn:microsoft.com/office/officeart/2008/layout/HexagonCluster"/>
    <dgm:cxn modelId="{48314EC4-D046-A54F-A0C6-0DF20C4C4212}" type="presParOf" srcId="{A1BFCCA8-E254-0340-9B0B-A9681E435CCD}" destId="{E94980B1-C37E-FC44-B7D7-5AE3339B888D}" srcOrd="18" destOrd="0" presId="urn:microsoft.com/office/officeart/2008/layout/HexagonCluster"/>
    <dgm:cxn modelId="{2021C9E2-340F-E04B-A395-9D24BFCA3743}" type="presParOf" srcId="{E94980B1-C37E-FC44-B7D7-5AE3339B888D}" destId="{63C04333-ECC4-3E4B-9AFC-E5AD315F7D4B}" srcOrd="0" destOrd="0" presId="urn:microsoft.com/office/officeart/2008/layout/HexagonCluster"/>
    <dgm:cxn modelId="{82CCDCC7-DBA2-CC47-A3FA-0CEF16BEE0F8}" type="presParOf" srcId="{A1BFCCA8-E254-0340-9B0B-A9681E435CCD}" destId="{A48CCE6A-67C8-F24D-8868-BCFB2DE5D9B8}" srcOrd="19" destOrd="0" presId="urn:microsoft.com/office/officeart/2008/layout/HexagonCluster"/>
    <dgm:cxn modelId="{D0A10D02-8123-8140-810C-7C03960E0B4C}" type="presParOf" srcId="{A48CCE6A-67C8-F24D-8868-BCFB2DE5D9B8}" destId="{63FDCE07-490D-E646-85FE-1C1A5458E57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3C505A-158F-FF4D-A70A-42420E15701A}">
      <dsp:nvSpPr>
        <dsp:cNvPr id="0" name=""/>
        <dsp:cNvSpPr/>
      </dsp:nvSpPr>
      <dsp:spPr>
        <a:xfrm>
          <a:off x="1512928" y="2905151"/>
          <a:ext cx="1758091" cy="15093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GIS Data and Satellite Imagery</a:t>
          </a:r>
        </a:p>
      </dsp:txBody>
      <dsp:txXfrm>
        <a:off x="1785217" y="3138919"/>
        <a:ext cx="1213513" cy="1041837"/>
      </dsp:txXfrm>
    </dsp:sp>
    <dsp:sp modelId="{14263F00-8A06-8F4B-9944-3BC912EFB312}">
      <dsp:nvSpPr>
        <dsp:cNvPr id="0" name=""/>
        <dsp:cNvSpPr/>
      </dsp:nvSpPr>
      <dsp:spPr>
        <a:xfrm>
          <a:off x="1554876" y="3598022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AB0A0D-2C8C-3848-8453-7D2A96C1F881}">
      <dsp:nvSpPr>
        <dsp:cNvPr id="0" name=""/>
        <dsp:cNvSpPr/>
      </dsp:nvSpPr>
      <dsp:spPr>
        <a:xfrm>
          <a:off x="17932" y="2076256"/>
          <a:ext cx="1758091" cy="150937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>
            <a:alphaModFix amt="55000"/>
          </a:blip>
          <a:srcRect/>
          <a:stretch>
            <a:fillRect l="-29000" r="-2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27DF6D-C7ED-6F4B-BA76-1BE4F611DA0B}">
      <dsp:nvSpPr>
        <dsp:cNvPr id="0" name=""/>
        <dsp:cNvSpPr/>
      </dsp:nvSpPr>
      <dsp:spPr>
        <a:xfrm>
          <a:off x="1204376" y="3397548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9FFE82-1013-6047-8F53-F32153A8400E}">
      <dsp:nvSpPr>
        <dsp:cNvPr id="0" name=""/>
        <dsp:cNvSpPr/>
      </dsp:nvSpPr>
      <dsp:spPr>
        <a:xfrm>
          <a:off x="4531925" y="1259075"/>
          <a:ext cx="1758091" cy="15093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Gill Sans Light" panose="020B0302020104020203" pitchFamily="34" charset="-79"/>
              <a:cs typeface="Gill Sans Light" panose="020B0302020104020203" pitchFamily="34" charset="-79"/>
            </a:rPr>
            <a:t>News-wire Text</a:t>
          </a:r>
        </a:p>
      </dsp:txBody>
      <dsp:txXfrm>
        <a:off x="4804214" y="1492843"/>
        <a:ext cx="1213513" cy="1041837"/>
      </dsp:txXfrm>
    </dsp:sp>
    <dsp:sp modelId="{49EBDF9B-8C0E-4E44-BEC2-9BFDBBD21D6A}">
      <dsp:nvSpPr>
        <dsp:cNvPr id="0" name=""/>
        <dsp:cNvSpPr/>
      </dsp:nvSpPr>
      <dsp:spPr>
        <a:xfrm>
          <a:off x="4235825" y="3389513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9BBFC-342E-5549-9E7D-DF2293DEBE9E}">
      <dsp:nvSpPr>
        <dsp:cNvPr id="0" name=""/>
        <dsp:cNvSpPr/>
      </dsp:nvSpPr>
      <dsp:spPr>
        <a:xfrm>
          <a:off x="3030060" y="2102225"/>
          <a:ext cx="1758091" cy="150937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2">
            <a:alphaModFix amt="56000"/>
          </a:blip>
          <a:srcRect/>
          <a:stretch>
            <a:fillRect l="-79000" r="-79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FA4264-94D8-414B-8D4E-E9B01CFC366B}">
      <dsp:nvSpPr>
        <dsp:cNvPr id="0" name=""/>
        <dsp:cNvSpPr/>
      </dsp:nvSpPr>
      <dsp:spPr>
        <a:xfrm>
          <a:off x="4580732" y="3591594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DDA216-1DDF-2944-BCA4-7ABE5E3BA950}">
      <dsp:nvSpPr>
        <dsp:cNvPr id="0" name=""/>
        <dsp:cNvSpPr/>
      </dsp:nvSpPr>
      <dsp:spPr>
        <a:xfrm>
          <a:off x="1531757" y="1255059"/>
          <a:ext cx="1758091" cy="15093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Neural Networks</a:t>
          </a:r>
          <a:endParaRPr lang="en-US" sz="18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sp:txBody>
      <dsp:txXfrm>
        <a:off x="1804046" y="1488827"/>
        <a:ext cx="1213513" cy="1041837"/>
      </dsp:txXfrm>
    </dsp:sp>
    <dsp:sp modelId="{5E71FC72-AA8D-454B-90BA-0E57115CA68D}">
      <dsp:nvSpPr>
        <dsp:cNvPr id="0" name=""/>
        <dsp:cNvSpPr/>
      </dsp:nvSpPr>
      <dsp:spPr>
        <a:xfrm>
          <a:off x="2717304" y="1282738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A9970-1DE1-6146-8B79-4033A1097CB3}">
      <dsp:nvSpPr>
        <dsp:cNvPr id="0" name=""/>
        <dsp:cNvSpPr/>
      </dsp:nvSpPr>
      <dsp:spPr>
        <a:xfrm>
          <a:off x="3043788" y="450821"/>
          <a:ext cx="1758091" cy="150937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3">
            <a:alphaModFix amt="64000"/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8DB35-EEDB-8042-AD91-48834548B12E}">
      <dsp:nvSpPr>
        <dsp:cNvPr id="0" name=""/>
        <dsp:cNvSpPr/>
      </dsp:nvSpPr>
      <dsp:spPr>
        <a:xfrm>
          <a:off x="3075261" y="1083872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82759-C792-364E-BE48-11A569CA30C2}">
      <dsp:nvSpPr>
        <dsp:cNvPr id="0" name=""/>
        <dsp:cNvSpPr/>
      </dsp:nvSpPr>
      <dsp:spPr>
        <a:xfrm>
          <a:off x="4540630" y="2905394"/>
          <a:ext cx="1758091" cy="15093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latin typeface="Gill Sans Light" panose="020B0302020104020203" pitchFamily="34" charset="-79"/>
              <a:cs typeface="Gill Sans Light" panose="020B0302020104020203" pitchFamily="34" charset="-79"/>
            </a:rPr>
            <a:t>Actor Layer</a:t>
          </a:r>
        </a:p>
      </dsp:txBody>
      <dsp:txXfrm>
        <a:off x="4812919" y="3139162"/>
        <a:ext cx="1213513" cy="1041837"/>
      </dsp:txXfrm>
    </dsp:sp>
    <dsp:sp modelId="{20C0E0EA-7092-5242-9B18-51FF41C06AE4}">
      <dsp:nvSpPr>
        <dsp:cNvPr id="0" name=""/>
        <dsp:cNvSpPr/>
      </dsp:nvSpPr>
      <dsp:spPr>
        <a:xfrm>
          <a:off x="6059170" y="1919913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B6C173-0CCD-9441-BA3B-00B1E5C5934C}">
      <dsp:nvSpPr>
        <dsp:cNvPr id="0" name=""/>
        <dsp:cNvSpPr/>
      </dsp:nvSpPr>
      <dsp:spPr>
        <a:xfrm>
          <a:off x="6032847" y="2081564"/>
          <a:ext cx="1758091" cy="150937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4">
            <a:alphaModFix amt="75000"/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E7CF2C-4B1D-E340-A855-BB24AC1F32F0}">
      <dsp:nvSpPr>
        <dsp:cNvPr id="0" name=""/>
        <dsp:cNvSpPr/>
      </dsp:nvSpPr>
      <dsp:spPr>
        <a:xfrm>
          <a:off x="6393822" y="2126814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EEDCA-91B0-DD42-B888-D6355A608A6F}">
      <dsp:nvSpPr>
        <dsp:cNvPr id="0" name=""/>
        <dsp:cNvSpPr/>
      </dsp:nvSpPr>
      <dsp:spPr>
        <a:xfrm>
          <a:off x="6050780" y="448959"/>
          <a:ext cx="1758091" cy="1509373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latin typeface="Gill Sans Light" panose="020B0302020104020203" pitchFamily="34" charset="-79"/>
              <a:ea typeface="+mn-ea"/>
              <a:cs typeface="Gill Sans Light" panose="020B0302020104020203" pitchFamily="34" charset="-79"/>
            </a:rPr>
            <a:t>Uncertainty Modeling</a:t>
          </a:r>
          <a:endParaRPr lang="en-US" sz="1800" b="0" i="0" kern="1200" dirty="0">
            <a:latin typeface="Gill Sans Light" panose="020B0302020104020203" pitchFamily="34" charset="-79"/>
            <a:ea typeface="+mn-ea"/>
            <a:cs typeface="Gill Sans Light" panose="020B0302020104020203" pitchFamily="34" charset="-79"/>
          </a:endParaRPr>
        </a:p>
      </dsp:txBody>
      <dsp:txXfrm>
        <a:off x="6323069" y="682727"/>
        <a:ext cx="1213513" cy="1041837"/>
      </dsp:txXfrm>
    </dsp:sp>
    <dsp:sp modelId="{56FD121E-A6EF-3147-80C3-C9CB1C372C8A}">
      <dsp:nvSpPr>
        <dsp:cNvPr id="0" name=""/>
        <dsp:cNvSpPr/>
      </dsp:nvSpPr>
      <dsp:spPr>
        <a:xfrm>
          <a:off x="7572098" y="1107575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04333-ECC4-3E4B-9AFC-E5AD315F7D4B}">
      <dsp:nvSpPr>
        <dsp:cNvPr id="0" name=""/>
        <dsp:cNvSpPr/>
      </dsp:nvSpPr>
      <dsp:spPr>
        <a:xfrm>
          <a:off x="7527843" y="1273096"/>
          <a:ext cx="1758091" cy="150937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5">
            <a:alphaModFix amt="77000"/>
          </a:blip>
          <a:srcRect/>
          <a:stretch>
            <a:fillRect l="-22000" r="-22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DCE07-490D-E646-85FE-1C1A5458E57B}">
      <dsp:nvSpPr>
        <dsp:cNvPr id="0" name=""/>
        <dsp:cNvSpPr/>
      </dsp:nvSpPr>
      <dsp:spPr>
        <a:xfrm>
          <a:off x="7914208" y="1306843"/>
          <a:ext cx="205079" cy="17676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86703F-47F0-12AF-733B-2B0122773E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74FD44-5F85-AB0C-1574-BB724FFAA6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ED25A-5C03-6B4D-9826-4D785FAABA29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FE914-3413-5C5A-FC67-DFB7C6C362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C7C02-9F82-BE5B-B1B8-AD82DFC2CE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1EAF9-BF8C-9B4F-BA9A-A69D186061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386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6E7D7-F7EE-B149-9DBD-7AC684C987BD}" type="datetimeFigureOut">
              <a:rPr lang="en-US" smtClean="0"/>
              <a:t>10/8/25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A13BC-9089-3048-AB43-3E45473860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61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part of an interdisciplinary research team with staff spread across both of our respective institutions, who work together on a range of projects that aim to understand and predict armed conflict and its humanitarian consequences.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One of the key outcomes of this collaboration is very the tool that we are here to talk about today: the </a:t>
            </a:r>
            <a:r>
              <a:rPr lang="en-US" b="1" dirty="0"/>
              <a:t>Violence &amp; Impacts Early-Warning System – VIEWS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11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53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cite </a:t>
            </a:r>
            <a:r>
              <a:rPr lang="en-US" dirty="0" err="1"/>
              <a:t>ucdp</a:t>
            </a:r>
            <a:r>
              <a:rPr lang="en-US" dirty="0"/>
              <a:t>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27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Many practitioners rely on in-depth country knowledge, expert networks, and qualitative analysis to assess conflict risk. These remain essential. But computational systems like VIEWS offer distinct advantages that enhance and extend traditional approaches: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17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Do we still have MIRCA MapsPam and SPEI data?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86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28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1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87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37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r>
              <a:rPr lang="en-US" sz="1200" kern="1200" cap="none" dirty="0"/>
              <a:t>Leveraging news-wire text, GIS data, and satellite imagery to pick up on dynamic developments</a:t>
            </a:r>
          </a:p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endParaRPr lang="en-US" sz="1200" dirty="0"/>
          </a:p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r>
              <a:rPr lang="en-US" sz="1200" kern="1200" cap="none" dirty="0"/>
              <a:t>Introduction of more complex models, e.g. neutral networks</a:t>
            </a:r>
            <a:br>
              <a:rPr lang="en-US" sz="1200" kern="1200" cap="none" dirty="0"/>
            </a:br>
            <a:endParaRPr lang="en-US" sz="1200" dirty="0"/>
          </a:p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r>
              <a:rPr lang="en-US" sz="1200" kern="1200" cap="none" dirty="0"/>
              <a:t>Actor-based forecasts to help us capture how different groups interact and contribute to conflict escalation</a:t>
            </a:r>
          </a:p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endParaRPr lang="en-US" sz="1200" dirty="0"/>
          </a:p>
          <a:p>
            <a:pPr marL="342900" lvl="0" indent="-34290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  <a:defRPr cap="all"/>
            </a:pPr>
            <a:r>
              <a:rPr lang="en-US" sz="1200" kern="1200" cap="none" dirty="0"/>
              <a:t>Modeling of uncertainty to allow us to capture not only the most likely outcome but also low-probability events that may have disastrous consequences – adding more nuance to the output.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7A13BC-9089-3048-AB43-3E45473860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0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AE680-F4DC-29A7-F7F5-D35114AB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AF1E5-F60A-41D9-55AD-6D626262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73F7-2560-FF7B-7898-452FB5A58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45C01-B9AA-65B1-811A-F6F606686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BD5010-6575-4E92-2D69-BBB6819E2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9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F2EF0-2A54-9D4E-E1FC-FC7F1CC4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0A8FD-0D17-F2BA-A23C-F61712C19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5F3C-575E-68D8-CF2E-15F503BDD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BF67-D3CA-C5D9-A6CE-B222F0F158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2588EB-41B0-9126-A46F-953C0401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231DA0-9FC8-49BE-EE96-341C9D4E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BE5F1-476B-A757-10A9-26441DA7F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BFEB7-3ACC-00E9-4893-982C1F80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776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A0B1-E6CD-02A5-FC9E-CDCBA1614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79921-0803-5A0D-1E38-C1A95B8AF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46336-EC92-0E01-CEE0-24600D5D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48DD7-D2F5-5F13-431E-2399CD19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0F41-DBD9-BBB6-92CE-F0C05986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AC96AD6-FA08-3973-5280-35C450404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4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91A0B1-E6CD-02A5-FC9E-CDCBA1614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679921-0803-5A0D-1E38-C1A95B8AFD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46336-EC92-0E01-CEE0-24600D5D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48DD7-D2F5-5F13-431E-2399CD19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0F41-DBD9-BBB6-92CE-F0C05986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890B084-C5C4-346F-62C9-8E970D94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0350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46336-EC92-0E01-CEE0-24600D5D4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348DD7-D2F5-5F13-431E-2399CD19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0F41-DBD9-BBB6-92CE-F0C059868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890B084-C5C4-346F-62C9-8E970D949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0314BEC7-A6CF-753B-53BC-76968DFC8C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236379" y="1809243"/>
            <a:ext cx="3140075" cy="1777299"/>
          </a:xfr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06A9DC7-5C1C-B611-EEB1-469F1324CB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548617" y="1810451"/>
            <a:ext cx="3140075" cy="1777298"/>
          </a:xfr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4DF34788-EB98-5C3B-8E60-1AB20792B9B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60855" y="1810451"/>
            <a:ext cx="3140075" cy="1776091"/>
          </a:xfr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C73969-2426-5BDC-E2E9-9A8C07A76F7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60855" y="3393629"/>
            <a:ext cx="3140075" cy="192914"/>
          </a:xfrm>
        </p:spPr>
        <p:txBody>
          <a:bodyPr>
            <a:no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AF0AFF3-7FD3-FF85-4BD4-3DCD6FF974B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48617" y="3393629"/>
            <a:ext cx="3140075" cy="192914"/>
          </a:xfrm>
        </p:spPr>
        <p:txBody>
          <a:bodyPr>
            <a:no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3EE4509-6B87-8AAF-EC59-976AAD0B34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6379" y="3393629"/>
            <a:ext cx="3140075" cy="192914"/>
          </a:xfrm>
        </p:spPr>
        <p:txBody>
          <a:bodyPr>
            <a:no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4D2A5-73B5-C916-001B-1DD6FE51F00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8200" y="3819525"/>
            <a:ext cx="3162300" cy="1884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177800" indent="-177800">
              <a:tabLst/>
              <a:defRPr sz="1600"/>
            </a:lvl2pPr>
            <a:lvl3pPr marL="177800" indent="-177800">
              <a:tabLst/>
              <a:defRPr sz="1600"/>
            </a:lvl3pPr>
            <a:lvl4pPr marL="177800" indent="-177800">
              <a:tabLst/>
              <a:defRPr sz="1400"/>
            </a:lvl4pPr>
            <a:lvl5pPr marL="177800" indent="-177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72DECB6-6283-D95F-4452-A2985A49F17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11174" y="3819525"/>
            <a:ext cx="3162300" cy="1884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177800" indent="-177800">
              <a:tabLst/>
              <a:defRPr sz="1600"/>
            </a:lvl2pPr>
            <a:lvl3pPr marL="177800" indent="-177800">
              <a:tabLst/>
              <a:defRPr sz="1600"/>
            </a:lvl3pPr>
            <a:lvl4pPr marL="177800" indent="-177800">
              <a:tabLst/>
              <a:defRPr sz="1400"/>
            </a:lvl4pPr>
            <a:lvl5pPr marL="177800" indent="-177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E96B607-F486-002C-05E1-1F2A8B47FEC8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14154" y="3819525"/>
            <a:ext cx="3162300" cy="18843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177800" indent="-177800">
              <a:tabLst/>
              <a:defRPr sz="1600"/>
            </a:lvl2pPr>
            <a:lvl3pPr marL="177800" indent="-177800">
              <a:tabLst/>
              <a:defRPr sz="1600"/>
            </a:lvl3pPr>
            <a:lvl4pPr marL="177800" indent="-177800">
              <a:tabLst/>
              <a:defRPr sz="1400"/>
            </a:lvl4pPr>
            <a:lvl5pPr marL="177800" indent="-177800">
              <a:tabLst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69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86AED5-AADE-8D22-4947-BCA2D23B78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53A94">
                  <a:lumMod val="90000"/>
                </a:srgbClr>
              </a:gs>
              <a:gs pos="74000">
                <a:srgbClr val="2D0A41"/>
              </a:gs>
              <a:gs pos="67000">
                <a:srgbClr val="2D0A41"/>
              </a:gs>
              <a:gs pos="97000">
                <a:srgbClr val="2D0A41"/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3ECCE3F-92DF-2A0A-890F-6DF5089D79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9024" y="2203450"/>
            <a:ext cx="6073776" cy="2451100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A colorful pixelated map of a map&#10;&#10;AI-generated content may be incorrect.">
            <a:extLst>
              <a:ext uri="{FF2B5EF4-FFF2-40B4-BE49-F238E27FC236}">
                <a16:creationId xmlns:a16="http://schemas.microsoft.com/office/drawing/2014/main" id="{BB25E010-273D-E5A9-0C23-75EAA572C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"/>
          </a:blip>
          <a:stretch>
            <a:fillRect/>
          </a:stretch>
        </p:blipFill>
        <p:spPr>
          <a:xfrm>
            <a:off x="6451600" y="1600200"/>
            <a:ext cx="7461250" cy="746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3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1507-7CC7-33A6-7DA4-FE7224A12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1BB17-1852-ECB9-BB0E-842EEC8B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1B9ED7-014D-2BA0-D533-AB1D638D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FB49468-CC2D-151A-4304-5B513FABF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558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03945-4467-A005-91C4-28529D5D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49572"/>
            <a:ext cx="3932237" cy="10078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68596D-7EAE-A31A-6CD4-4C4F202825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41B23-5734-917D-C3B6-05C39151A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F77FC-B81B-29BF-E24F-493D538D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BB4BC-4B41-9DD3-B848-4421A8E4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1C82C-5010-D563-B8B4-B0CEB48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7FC8EF48-C551-274E-846A-FB9CFC37F5A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D72FCAF-A205-CAD2-6541-618A86699672}"/>
              </a:ext>
            </a:extLst>
          </p:cNvPr>
          <p:cNvSpPr txBox="1">
            <a:spLocks/>
          </p:cNvSpPr>
          <p:nvPr userDrawn="1"/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250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pixelated map of a map&#10;&#10;AI-generated content may be incorrect.">
            <a:extLst>
              <a:ext uri="{FF2B5EF4-FFF2-40B4-BE49-F238E27FC236}">
                <a16:creationId xmlns:a16="http://schemas.microsoft.com/office/drawing/2014/main" id="{D5CD40F5-FB6A-2279-5604-90CBFD8C03D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"/>
          </a:blip>
          <a:stretch>
            <a:fillRect/>
          </a:stretch>
        </p:blipFill>
        <p:spPr>
          <a:xfrm>
            <a:off x="5851525" y="463550"/>
            <a:ext cx="8261350" cy="82613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006212-9193-CE2D-3498-E3DB03DA9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9B2BF9-9398-3ABB-C8DC-CF08583F9430}"/>
              </a:ext>
            </a:extLst>
          </p:cNvPr>
          <p:cNvSpPr/>
          <p:nvPr userDrawn="1"/>
        </p:nvSpPr>
        <p:spPr>
          <a:xfrm>
            <a:off x="0" y="0"/>
            <a:ext cx="12192000" cy="9271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90000"/>
                  <a:lumOff val="10000"/>
                </a:schemeClr>
              </a:gs>
              <a:gs pos="100000">
                <a:schemeClr val="accent6">
                  <a:lumMod val="90000"/>
                  <a:lumOff val="10000"/>
                </a:schemeClr>
              </a:gs>
              <a:gs pos="30000">
                <a:schemeClr val="accent6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5"/>
          </a:lnRef>
          <a:fillRef idx="1001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20E96-D9E4-4823-18B0-5D657453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CCE8BA-7CDF-3777-AA9B-4C10788D7A7D}"/>
              </a:ext>
            </a:extLst>
          </p:cNvPr>
          <p:cNvSpPr/>
          <p:nvPr userDrawn="1"/>
        </p:nvSpPr>
        <p:spPr>
          <a:xfrm>
            <a:off x="0" y="6642925"/>
            <a:ext cx="12192000" cy="210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2F3BD-3DAF-B074-DA03-97CFE20DE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6124" y="6642925"/>
            <a:ext cx="3140075" cy="215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82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defRPr>
            </a:lvl1pPr>
          </a:lstStyle>
          <a:p>
            <a:r>
              <a:rPr lang="en-US"/>
              <a:t>Angelica Lindqvist-McGowan, Paola Vesco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0A40B-A89F-FE57-82F9-D93ECE2B16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0" y="6640513"/>
            <a:ext cx="3733800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457200" rtl="0" eaLnBrk="1" latinLnBrk="0" hangingPunct="1">
              <a:defRPr lang="en-US" sz="1050" b="0" i="0" kern="1200" smtClean="0">
                <a:solidFill>
                  <a:schemeClr val="tx1">
                    <a:tint val="82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B48A3-CE83-F80A-4745-C0496FE73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40513"/>
            <a:ext cx="2743200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latinLnBrk="0" hangingPunct="1">
              <a:defRPr lang="en-US" sz="1050" b="0" i="0" kern="1200" smtClean="0">
                <a:solidFill>
                  <a:schemeClr val="tx1">
                    <a:tint val="82000"/>
                  </a:schemeClr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</a:lstStyle>
          <a:p>
            <a:pPr algn="ctr"/>
            <a:fld id="{7FC8EF48-C551-274E-846A-FB9CFC37F5A7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12" name="Picture 1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A2C9236F-052F-CCC3-7A18-903401E886F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98099" y="281494"/>
            <a:ext cx="1633647" cy="39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0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3" r:id="rId3"/>
    <p:sldLayoutId id="2147483699" r:id="rId4"/>
    <p:sldLayoutId id="2147483700" r:id="rId5"/>
    <p:sldLayoutId id="2147483701" r:id="rId6"/>
    <p:sldLayoutId id="2147483686" r:id="rId7"/>
    <p:sldLayoutId id="214748368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bg1"/>
          </a:solidFill>
          <a:latin typeface="Gill Sans Light" panose="020B0302020104020203" pitchFamily="34" charset="-79"/>
          <a:ea typeface="+mj-ea"/>
          <a:cs typeface="Gill Sans Light" panose="020B03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EE88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EE88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EE88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EE8800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Clr>
          <a:srgbClr val="EE8800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Gill Sans Light" panose="020B0302020104020203" pitchFamily="34" charset="-79"/>
          <a:ea typeface="+mn-ea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1.svg"/><Relationship Id="rId9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uu.diva-portal.org/smash/get/diva2:1667048/FULLTEXT01.pdf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riskmonitor.fao.org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hyperlink" Target="https://www.fao.org/newsroom/detail/fao-launches-groundbreaking-financing-facility-to-help-prevent-food-crises-before-they-escalate/en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viewsforecasting.org/" TargetMode="External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hyperlink" Target="mailto:info@viewsforecasting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850ED-461E-0EA3-75C9-A70474D84C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45779" y="3670664"/>
            <a:ext cx="6073776" cy="339634"/>
          </a:xfrm>
        </p:spPr>
        <p:txBody>
          <a:bodyPr>
            <a:normAutofit fontScale="92500" lnSpcReduction="10000"/>
          </a:bodyPr>
          <a:lstStyle/>
          <a:p>
            <a:r>
              <a:rPr lang="en-US" sz="2000" b="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VIEWS x Data Strategy  |  Webinar  |  8 October 2025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18C2D35-7EC2-D363-BEFD-87360077EE5D}"/>
              </a:ext>
            </a:extLst>
          </p:cNvPr>
          <p:cNvSpPr txBox="1">
            <a:spLocks/>
          </p:cNvSpPr>
          <p:nvPr/>
        </p:nvSpPr>
        <p:spPr>
          <a:xfrm>
            <a:off x="1245779" y="2050869"/>
            <a:ext cx="6073777" cy="1606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2500"/>
              </a:spcBef>
            </a:pPr>
            <a:r>
              <a:rPr lang="en-US" dirty="0"/>
              <a:t>How Predictive Analytics Can Power Early Action in Conflict Zones</a:t>
            </a:r>
          </a:p>
        </p:txBody>
      </p:sp>
      <p:pic>
        <p:nvPicPr>
          <p:cNvPr id="4" name="Picture 3" descr="A logo on a black background&#10;&#10;AI-generated content may be incorrect.">
            <a:extLst>
              <a:ext uri="{FF2B5EF4-FFF2-40B4-BE49-F238E27FC236}">
                <a16:creationId xmlns:a16="http://schemas.microsoft.com/office/drawing/2014/main" id="{78AC6566-BE3D-572A-A594-CB97800B7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1" y="136235"/>
            <a:ext cx="1349828" cy="1349828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F92650D1-D6AD-9E10-9460-080FE6B71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8514" y="514187"/>
            <a:ext cx="1349829" cy="593924"/>
          </a:xfrm>
          <a:prstGeom prst="roundRect">
            <a:avLst>
              <a:gd name="adj" fmla="val 18121"/>
            </a:avLst>
          </a:prstGeom>
          <a:effectLst/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62082D1-E943-5C5F-69ED-D0BDFCA18FF9}"/>
              </a:ext>
            </a:extLst>
          </p:cNvPr>
          <p:cNvSpPr txBox="1">
            <a:spLocks/>
          </p:cNvSpPr>
          <p:nvPr/>
        </p:nvSpPr>
        <p:spPr>
          <a:xfrm>
            <a:off x="1245779" y="4454436"/>
            <a:ext cx="6073776" cy="339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i="0" kern="1200">
                <a:solidFill>
                  <a:schemeClr val="bg1"/>
                </a:solidFill>
                <a:latin typeface="Gill Sans SemiBold" panose="020B0502020104020203" pitchFamily="34" charset="-79"/>
                <a:ea typeface="+mn-ea"/>
                <a:cs typeface="Gill Sans SemiBold" panose="020B05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Angelica Lindqvist-McGowan &amp; Paola Vesco</a:t>
            </a:r>
          </a:p>
        </p:txBody>
      </p:sp>
      <p:pic>
        <p:nvPicPr>
          <p:cNvPr id="14" name="Picture 1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18BEF2F6-FCA5-A82D-CAAE-25BED17BE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9602" y="6134858"/>
            <a:ext cx="1708741" cy="41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79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FFF42-D93E-6E06-9D4F-7787034F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A369B38-7E2D-0E19-ACF5-5F9C43F476B1}"/>
              </a:ext>
            </a:extLst>
          </p:cNvPr>
          <p:cNvSpPr/>
          <p:nvPr/>
        </p:nvSpPr>
        <p:spPr>
          <a:xfrm>
            <a:off x="658138" y="1737347"/>
            <a:ext cx="263528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51CD80-1764-7894-5D83-E9CE1DEC2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31F7D-A299-40C5-12DC-0141F040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D8A64-3A84-6445-665C-C60166506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9F128D-46EA-73C5-5DEC-D8B4BAA3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Data Does the Model Learn From?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1ACCDF-B404-2883-245C-1BD758A173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8611" y="3229663"/>
            <a:ext cx="2455817" cy="192914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37AE8E-C593-66F7-C6D9-DDD19ADF242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77986" y="3242933"/>
            <a:ext cx="2548133" cy="179644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4E39E8-4787-B52D-09D2-3B06004FEF0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61468" y="3219124"/>
            <a:ext cx="1387475" cy="203453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1DE3F80-B6E4-9C79-EF6D-6888D9213E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31541" y="3936906"/>
            <a:ext cx="2591088" cy="20140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VIEWS aggregations of:</a:t>
            </a:r>
          </a:p>
          <a:p>
            <a:pPr marL="120650" indent="-12065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UCDP conflict data</a:t>
            </a:r>
          </a:p>
          <a:p>
            <a:pPr marL="120650" indent="-12065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ACLED conflict &amp; protest data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15A297-970C-A841-D193-AD56BF8434B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84498" y="3936906"/>
            <a:ext cx="2490408" cy="201409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Natural language processing of over 5M news articles using an LDA (NLP) model</a:t>
            </a:r>
          </a:p>
          <a:p>
            <a:pPr marL="120650" indent="-12065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Developed and implemented by </a:t>
            </a:r>
            <a:r>
              <a:rPr lang="en-US" sz="1400" dirty="0" err="1">
                <a:solidFill>
                  <a:schemeClr val="tx1"/>
                </a:solidFill>
              </a:rPr>
              <a:t>ConflictForecast.org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37DB54F-A9C1-CFCE-237E-5DB2E13ED1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93840" y="3936907"/>
            <a:ext cx="2480636" cy="201409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Rule of law, accountability, civil liberties, executive corruption, women political participation, civil society participation, etc.</a:t>
            </a:r>
          </a:p>
          <a:p>
            <a:pPr marL="114300" indent="-11430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V-Dem</a:t>
            </a:r>
          </a:p>
          <a:p>
            <a:endParaRPr lang="en-US" dirty="0"/>
          </a:p>
        </p:txBody>
      </p:sp>
      <p:pic>
        <p:nvPicPr>
          <p:cNvPr id="15" name="Picture Placeholder 14" descr="A person sitting on the rubble of a destroyed city&#10;&#10;AI-generated content may be incorrect.">
            <a:extLst>
              <a:ext uri="{FF2B5EF4-FFF2-40B4-BE49-F238E27FC236}">
                <a16:creationId xmlns:a16="http://schemas.microsoft.com/office/drawing/2014/main" id="{BBEC72BF-F3CB-0979-84F2-AD724EC81A7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2"/>
          <a:srcRect t="6044" b="6044"/>
          <a:stretch>
            <a:fillRect/>
          </a:stretch>
        </p:blipFill>
        <p:spPr>
          <a:xfrm>
            <a:off x="731540" y="1798493"/>
            <a:ext cx="2492390" cy="1431170"/>
          </a:xfrm>
          <a:prstGeom prst="roundRect">
            <a:avLst>
              <a:gd name="adj" fmla="val 1858"/>
            </a:avLst>
          </a:prstGeom>
        </p:spPr>
      </p:pic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BECA6003-A997-FEB0-69F8-A42D7088AE98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/>
          <a:srcRect l="522" r="522"/>
          <a:stretch/>
        </p:blipFill>
        <p:spPr>
          <a:xfrm>
            <a:off x="3477986" y="1826327"/>
            <a:ext cx="2496919" cy="1403336"/>
          </a:xfrm>
          <a:prstGeom prst="roundRect">
            <a:avLst>
              <a:gd name="adj" fmla="val 1698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2" name="Picture Placeholder 16" descr="A gavel on top of books&#10;&#10;AI-generated content may be incorrect.">
            <a:extLst>
              <a:ext uri="{FF2B5EF4-FFF2-40B4-BE49-F238E27FC236}">
                <a16:creationId xmlns:a16="http://schemas.microsoft.com/office/drawing/2014/main" id="{A863CFC0-43B1-3C32-F21B-B3FD64EF6FD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496" r="496"/>
          <a:stretch>
            <a:fillRect/>
          </a:stretch>
        </p:blipFill>
        <p:spPr>
          <a:xfrm>
            <a:off x="6193840" y="1835478"/>
            <a:ext cx="2480636" cy="1394185"/>
          </a:xfrm>
          <a:prstGeom prst="roundRect">
            <a:avLst>
              <a:gd name="adj" fmla="val 2277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65BB2DD-A655-B5B1-1030-79672D92DE10}"/>
              </a:ext>
            </a:extLst>
          </p:cNvPr>
          <p:cNvSpPr/>
          <p:nvPr/>
        </p:nvSpPr>
        <p:spPr>
          <a:xfrm>
            <a:off x="3408963" y="1740429"/>
            <a:ext cx="263528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63ADAC-772F-D1BD-D50E-383283337172}"/>
              </a:ext>
            </a:extLst>
          </p:cNvPr>
          <p:cNvSpPr/>
          <p:nvPr/>
        </p:nvSpPr>
        <p:spPr>
          <a:xfrm>
            <a:off x="6113663" y="1740429"/>
            <a:ext cx="263528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1A23A34-8C52-AB2D-53AE-270E442FCB57}"/>
              </a:ext>
            </a:extLst>
          </p:cNvPr>
          <p:cNvSpPr/>
          <p:nvPr/>
        </p:nvSpPr>
        <p:spPr>
          <a:xfrm>
            <a:off x="8856322" y="1740429"/>
            <a:ext cx="263528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Placeholder 18" descr="A young child writing on a chalkboard&#10;&#10;AI-generated content may be incorrect.">
            <a:extLst>
              <a:ext uri="{FF2B5EF4-FFF2-40B4-BE49-F238E27FC236}">
                <a16:creationId xmlns:a16="http://schemas.microsoft.com/office/drawing/2014/main" id="{90241269-B79A-A3DF-5C7B-0AA7FF9EDD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322" b="5322"/>
          <a:stretch>
            <a:fillRect/>
          </a:stretch>
        </p:blipFill>
        <p:spPr>
          <a:xfrm>
            <a:off x="8924187" y="1840841"/>
            <a:ext cx="2512392" cy="1392797"/>
          </a:xfrm>
          <a:prstGeom prst="roundRect">
            <a:avLst>
              <a:gd name="adj" fmla="val 2639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D056C591-6408-2590-7695-D34AA1F0B5C5}"/>
              </a:ext>
            </a:extLst>
          </p:cNvPr>
          <p:cNvSpPr txBox="1">
            <a:spLocks/>
          </p:cNvSpPr>
          <p:nvPr/>
        </p:nvSpPr>
        <p:spPr>
          <a:xfrm>
            <a:off x="10104127" y="3238623"/>
            <a:ext cx="1387475" cy="203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Photo: ALM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A738FBB-664F-478A-B084-383C24064153}"/>
              </a:ext>
            </a:extLst>
          </p:cNvPr>
          <p:cNvSpPr txBox="1"/>
          <p:nvPr/>
        </p:nvSpPr>
        <p:spPr>
          <a:xfrm>
            <a:off x="8924187" y="3936906"/>
            <a:ext cx="2558306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</a:pP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GDP per capita, infant mortality rate, life expectancy, school enrollment, population, malnourishment, net migration, etc.</a:t>
            </a:r>
          </a:p>
          <a:p>
            <a:pPr marL="114300" indent="-114300" defTabSz="914400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WDI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0795AD-EAE8-046C-F26D-FC4CE293162A}"/>
              </a:ext>
            </a:extLst>
          </p:cNvPr>
          <p:cNvSpPr txBox="1"/>
          <p:nvPr/>
        </p:nvSpPr>
        <p:spPr>
          <a:xfrm>
            <a:off x="8871745" y="3534764"/>
            <a:ext cx="267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Development Indicators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3AB778-ABA7-492E-0952-173045B9E009}"/>
              </a:ext>
            </a:extLst>
          </p:cNvPr>
          <p:cNvSpPr txBox="1"/>
          <p:nvPr/>
        </p:nvSpPr>
        <p:spPr>
          <a:xfrm>
            <a:off x="6172419" y="3540106"/>
            <a:ext cx="2674794" cy="37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Democracy Indices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605B9A5-F028-4652-E0D5-F550328EBDA9}"/>
              </a:ext>
            </a:extLst>
          </p:cNvPr>
          <p:cNvSpPr txBox="1"/>
          <p:nvPr/>
        </p:nvSpPr>
        <p:spPr>
          <a:xfrm>
            <a:off x="3477986" y="3540106"/>
            <a:ext cx="2490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Topic Modeling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C99201-9A33-DF19-C5DB-33CD7B27CB84}"/>
              </a:ext>
            </a:extLst>
          </p:cNvPr>
          <p:cNvSpPr txBox="1"/>
          <p:nvPr/>
        </p:nvSpPr>
        <p:spPr>
          <a:xfrm>
            <a:off x="722432" y="3540972"/>
            <a:ext cx="2501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Conflict Event Data</a:t>
            </a:r>
          </a:p>
        </p:txBody>
      </p:sp>
    </p:spTree>
    <p:extLst>
      <p:ext uri="{BB962C8B-B14F-4D97-AF65-F5344CB8AC3E}">
        <p14:creationId xmlns:p14="http://schemas.microsoft.com/office/powerpoint/2010/main" val="224118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59A05-8AF3-39EE-9CBF-C0E11D97B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E751C0A-198D-22BB-C490-0736C46F5B53}"/>
              </a:ext>
            </a:extLst>
          </p:cNvPr>
          <p:cNvSpPr/>
          <p:nvPr/>
        </p:nvSpPr>
        <p:spPr>
          <a:xfrm>
            <a:off x="746124" y="1736199"/>
            <a:ext cx="339339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35F45-8D0C-5B12-0BC9-387A279F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CCD1D-9747-8D22-D17D-2A0B0156F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95EC8-27E0-F7A6-AD4B-E655E278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8789034-F002-BA56-E584-96237A03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276"/>
            <a:ext cx="7799173" cy="473075"/>
          </a:xfrm>
        </p:spPr>
        <p:txBody>
          <a:bodyPr/>
          <a:lstStyle/>
          <a:p>
            <a:r>
              <a:rPr lang="en-US" dirty="0"/>
              <a:t>What Data Does the Model Learn From?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CF38EC-F7EA-2F32-0017-E7D0BA82F85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48343" y="3550190"/>
            <a:ext cx="3162300" cy="192914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421691-B7F0-5FEC-BD87-8393485263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33829" y="3544819"/>
            <a:ext cx="3263057" cy="203656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AE76BB-344E-76B3-8F44-F2478A4026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49623" y="3549068"/>
            <a:ext cx="3234211" cy="141719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D902FB7-1FEE-D504-AFB4-FE1AEAABA2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8200" y="4203889"/>
            <a:ext cx="3184955" cy="180397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>
                <a:solidFill>
                  <a:schemeClr val="tx1"/>
                </a:solidFill>
              </a:rPr>
              <a:t>Terrain types by % of area, distance to natural resources, distance to capital and national border, exclusion of ethnic groups, etc.</a:t>
            </a:r>
          </a:p>
          <a:p>
            <a:pPr marL="118872" indent="-119063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PRIO-GRID v2.0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Derived from UNEP-WCMC, ISAM-HYDE, GPW, GEOEPR, EC JRC, </a:t>
            </a:r>
            <a:r>
              <a:rPr lang="en-US" sz="1200" dirty="0" err="1">
                <a:solidFill>
                  <a:schemeClr val="tx1"/>
                </a:solidFill>
              </a:rPr>
              <a:t>CShapes</a:t>
            </a:r>
            <a:r>
              <a:rPr lang="en-US" sz="1200" dirty="0">
                <a:solidFill>
                  <a:schemeClr val="tx1"/>
                </a:solidFill>
              </a:rPr>
              <a:t>, G-ECON, …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3AD6119-1BCA-74AB-A5DA-AE699301CB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33829" y="4173110"/>
            <a:ext cx="3162300" cy="162110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1500" dirty="0">
                <a:solidFill>
                  <a:schemeClr val="tx1"/>
                </a:solidFill>
              </a:rPr>
              <a:t>Drought, precipitation, length and status of growing season, quantity and area of main crops harvest, irrigation of main crops, etc. 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MIRCA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chemeClr val="tx1"/>
                </a:solidFill>
              </a:rPr>
              <a:t>MapSPAM</a:t>
            </a:r>
            <a:endParaRPr lang="en-US" sz="1500" dirty="0">
              <a:solidFill>
                <a:schemeClr val="tx1"/>
              </a:solidFill>
            </a:endParaRP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SPEI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B18CFB0-0C83-43DB-B9C7-CA2AE71F952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214155" y="4173110"/>
            <a:ext cx="3184954" cy="162110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Access to clean water and basic sanitation services, malnourishment, water use efficiency, renewable water resources, water stress, food prices &amp; inflation, food insecurity, etc. 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FAOSTAT &amp; AQUASTAT</a:t>
            </a:r>
          </a:p>
          <a:p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0D2338-8E95-4ABA-9642-0D3C452DA4F9}"/>
              </a:ext>
            </a:extLst>
          </p:cNvPr>
          <p:cNvSpPr/>
          <p:nvPr/>
        </p:nvSpPr>
        <p:spPr>
          <a:xfrm>
            <a:off x="4418284" y="1733104"/>
            <a:ext cx="3393390" cy="4224396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A9D8BB-2DB2-6176-6B46-A197F0E2DE19}"/>
              </a:ext>
            </a:extLst>
          </p:cNvPr>
          <p:cNvSpPr/>
          <p:nvPr/>
        </p:nvSpPr>
        <p:spPr>
          <a:xfrm>
            <a:off x="8090444" y="1733104"/>
            <a:ext cx="3393390" cy="4213654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Placeholder 14">
            <a:extLst>
              <a:ext uri="{FF2B5EF4-FFF2-40B4-BE49-F238E27FC236}">
                <a16:creationId xmlns:a16="http://schemas.microsoft.com/office/drawing/2014/main" id="{0ECF5E37-0968-07FB-1A8B-7DA9950A39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409" b="8409"/>
          <a:stretch/>
        </p:blipFill>
        <p:spPr>
          <a:xfrm>
            <a:off x="808687" y="1794209"/>
            <a:ext cx="3277352" cy="1746504"/>
          </a:xfrm>
          <a:prstGeom prst="roundRect">
            <a:avLst>
              <a:gd name="adj" fmla="val 1858"/>
            </a:avLst>
          </a:prstGeom>
        </p:spPr>
      </p:pic>
      <p:pic>
        <p:nvPicPr>
          <p:cNvPr id="28" name="Picture Placeholder 16" descr="A dirt road with corn plants&#10;&#10;AI-generated content may be incorrect.">
            <a:extLst>
              <a:ext uri="{FF2B5EF4-FFF2-40B4-BE49-F238E27FC236}">
                <a16:creationId xmlns:a16="http://schemas.microsoft.com/office/drawing/2014/main" id="{8E7F7E84-6201-7D5A-67CC-20D1024168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458" b="8458"/>
          <a:stretch>
            <a:fillRect/>
          </a:stretch>
        </p:blipFill>
        <p:spPr>
          <a:xfrm>
            <a:off x="4484623" y="1796919"/>
            <a:ext cx="3263056" cy="1741980"/>
          </a:xfrm>
          <a:prstGeom prst="roundRect">
            <a:avLst>
              <a:gd name="adj" fmla="val 1858"/>
            </a:avLst>
          </a:prstGeom>
        </p:spPr>
      </p:pic>
      <p:pic>
        <p:nvPicPr>
          <p:cNvPr id="31" name="Picture Placeholder 18" descr="A person pouring water from a faucet&#10;&#10;AI-generated content may be incorrect.">
            <a:extLst>
              <a:ext uri="{FF2B5EF4-FFF2-40B4-BE49-F238E27FC236}">
                <a16:creationId xmlns:a16="http://schemas.microsoft.com/office/drawing/2014/main" id="{22D49024-FAD6-35D0-DC05-D7A66CD9739E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5"/>
          <a:srcRect t="8416" b="8416"/>
          <a:stretch>
            <a:fillRect/>
          </a:stretch>
        </p:blipFill>
        <p:spPr>
          <a:xfrm>
            <a:off x="8155150" y="1791949"/>
            <a:ext cx="3268587" cy="1741980"/>
          </a:xfrm>
          <a:prstGeom prst="roundRect">
            <a:avLst>
              <a:gd name="adj" fmla="val 2159"/>
            </a:avLst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FB90AF9-7BB0-E67F-5593-805E8028E518}"/>
              </a:ext>
            </a:extLst>
          </p:cNvPr>
          <p:cNvSpPr txBox="1"/>
          <p:nvPr/>
        </p:nvSpPr>
        <p:spPr>
          <a:xfrm>
            <a:off x="838199" y="3803778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Natural &amp; Human Geography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E6EA5B-6E3E-E0E4-3537-23AC8F7B14FD}"/>
              </a:ext>
            </a:extLst>
          </p:cNvPr>
          <p:cNvSpPr txBox="1"/>
          <p:nvPr/>
        </p:nvSpPr>
        <p:spPr>
          <a:xfrm>
            <a:off x="4511174" y="3803778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Climate &amp; Agriculture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C2EB6A-0DD9-8BD8-62AD-B386C9F0FD14}"/>
              </a:ext>
            </a:extLst>
          </p:cNvPr>
          <p:cNvSpPr txBox="1"/>
          <p:nvPr/>
        </p:nvSpPr>
        <p:spPr>
          <a:xfrm>
            <a:off x="8155150" y="3803778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Societal Vulnerability</a:t>
            </a:r>
          </a:p>
        </p:txBody>
      </p:sp>
    </p:spTree>
    <p:extLst>
      <p:ext uri="{BB962C8B-B14F-4D97-AF65-F5344CB8AC3E}">
        <p14:creationId xmlns:p14="http://schemas.microsoft.com/office/powerpoint/2010/main" val="3256247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1E444A-E267-E1E6-7A56-C6F01123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24" y="6642925"/>
            <a:ext cx="3140075" cy="21507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2BC515-86C2-B162-93DC-31E789CD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0" y="6640513"/>
            <a:ext cx="37338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5E252-D0BA-D89A-E7EF-09C2307A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640513"/>
            <a:ext cx="27432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FC8EF48-C551-274E-846A-FB9CFC37F5A7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US" sz="9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86EB96-C8A0-EDAA-19C9-5750C5487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How Do We Collect and Transform Data?</a:t>
            </a:r>
            <a:endParaRPr lang="en-US" sz="27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B731557-8192-1AC1-ABAA-AD6F7A8ECB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53727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571498" y="1311679"/>
          <a:ext cx="5181601" cy="16730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92271">
                  <a:extLst>
                    <a:ext uri="{9D8B030D-6E8A-4147-A177-3AD203B41FA5}">
                      <a16:colId xmlns:a16="http://schemas.microsoft.com/office/drawing/2014/main" val="2094540697"/>
                    </a:ext>
                  </a:extLst>
                </a:gridCol>
                <a:gridCol w="4689330">
                  <a:extLst>
                    <a:ext uri="{9D8B030D-6E8A-4147-A177-3AD203B41FA5}">
                      <a16:colId xmlns:a16="http://schemas.microsoft.com/office/drawing/2014/main" val="3618276228"/>
                    </a:ext>
                  </a:extLst>
                </a:gridCol>
              </a:tblGrid>
              <a:tr h="13512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1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   Data Ingestion &amp; Harmonization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Data retrieved from public data repositories through semi-automated process at monthly to annual intervals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Cleaned and harmonized upon ingestion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Human sanity checks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Results stored in internal database for raw data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9845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B9A50CD-A31B-E85C-B7F2-E15C9211B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703977"/>
              </p:ext>
            </p:extLst>
          </p:nvPr>
        </p:nvGraphicFramePr>
        <p:xfrm>
          <a:off x="3505199" y="3102542"/>
          <a:ext cx="5181601" cy="12158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92271">
                  <a:extLst>
                    <a:ext uri="{9D8B030D-6E8A-4147-A177-3AD203B41FA5}">
                      <a16:colId xmlns:a16="http://schemas.microsoft.com/office/drawing/2014/main" val="1603702144"/>
                    </a:ext>
                  </a:extLst>
                </a:gridCol>
                <a:gridCol w="4689330">
                  <a:extLst>
                    <a:ext uri="{9D8B030D-6E8A-4147-A177-3AD203B41FA5}">
                      <a16:colId xmlns:a16="http://schemas.microsoft.com/office/drawing/2014/main" val="571299831"/>
                    </a:ext>
                  </a:extLst>
                </a:gridCol>
              </a:tblGrid>
              <a:tr h="9606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>
                          <a:solidFill>
                            <a:schemeClr val="accent1"/>
                          </a:solidFill>
                          <a:effectLst/>
                        </a:rPr>
                        <a:t>2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kern="120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Feature Selection 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Indicators of interest are specified into </a:t>
                      </a:r>
                      <a:r>
                        <a:rPr lang="en-US" sz="1500" b="0" i="1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feature sets </a:t>
                      </a: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– one for each model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Same indicator can be in several feature sets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74393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3437E22-D7BE-873A-EF9C-5D2D6AEB11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422242"/>
              </p:ext>
            </p:extLst>
          </p:nvPr>
        </p:nvGraphicFramePr>
        <p:xfrm>
          <a:off x="6732104" y="4380298"/>
          <a:ext cx="4621696" cy="19016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39078">
                  <a:extLst>
                    <a:ext uri="{9D8B030D-6E8A-4147-A177-3AD203B41FA5}">
                      <a16:colId xmlns:a16="http://schemas.microsoft.com/office/drawing/2014/main" val="1198473283"/>
                    </a:ext>
                  </a:extLst>
                </a:gridCol>
                <a:gridCol w="4182618">
                  <a:extLst>
                    <a:ext uri="{9D8B030D-6E8A-4147-A177-3AD203B41FA5}">
                      <a16:colId xmlns:a16="http://schemas.microsoft.com/office/drawing/2014/main" val="2784421157"/>
                    </a:ext>
                  </a:extLst>
                </a:gridCol>
              </a:tblGrid>
              <a:tr h="15465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kern="120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Feature Engineering</a:t>
                      </a:r>
                    </a:p>
                    <a:p>
                      <a:pPr marL="409575" indent="-171450" algn="l">
                        <a:buNone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Pre-processing of indicators in each </a:t>
                      </a:r>
                      <a:r>
                        <a:rPr lang="en-US" sz="1500" b="0" i="1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feature set, </a:t>
                      </a: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in preparation for model training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Spatial and temporal lags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Techniques to fill in for missing data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Decay functions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… and more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59983"/>
                  </a:ext>
                </a:extLst>
              </a:tr>
            </a:tbl>
          </a:graphicData>
        </a:graphic>
      </p:graphicFrame>
      <p:pic>
        <p:nvPicPr>
          <p:cNvPr id="32" name="Graphic 31" descr="Line arrow: Slight curve outline">
            <a:extLst>
              <a:ext uri="{FF2B5EF4-FFF2-40B4-BE49-F238E27FC236}">
                <a16:creationId xmlns:a16="http://schemas.microsoft.com/office/drawing/2014/main" id="{6A4A0ED3-3C01-66B6-CFC6-A43E57073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8961" y="3253280"/>
            <a:ext cx="914400" cy="914400"/>
          </a:xfrm>
          <a:prstGeom prst="rect">
            <a:avLst/>
          </a:prstGeom>
        </p:spPr>
      </p:pic>
      <p:pic>
        <p:nvPicPr>
          <p:cNvPr id="33" name="Graphic 32" descr="Line arrow: Slight curve outline">
            <a:extLst>
              <a:ext uri="{FF2B5EF4-FFF2-40B4-BE49-F238E27FC236}">
                <a16:creationId xmlns:a16="http://schemas.microsoft.com/office/drawing/2014/main" id="{805F02B1-1A07-4D33-A50B-0E8C3FC44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2697" y="4873936"/>
            <a:ext cx="914400" cy="914400"/>
          </a:xfrm>
          <a:prstGeom prst="rect">
            <a:avLst/>
          </a:prstGeom>
        </p:spPr>
      </p:pic>
      <p:pic>
        <p:nvPicPr>
          <p:cNvPr id="35" name="Graphic 34" descr="Database outline">
            <a:extLst>
              <a:ext uri="{FF2B5EF4-FFF2-40B4-BE49-F238E27FC236}">
                <a16:creationId xmlns:a16="http://schemas.microsoft.com/office/drawing/2014/main" id="{87C8D605-E85B-0B46-ECDC-059733E54F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27111" y="1355502"/>
            <a:ext cx="337931" cy="337931"/>
          </a:xfrm>
          <a:prstGeom prst="rect">
            <a:avLst/>
          </a:prstGeom>
        </p:spPr>
      </p:pic>
      <p:pic>
        <p:nvPicPr>
          <p:cNvPr id="37" name="Graphic 36" descr="List outline">
            <a:extLst>
              <a:ext uri="{FF2B5EF4-FFF2-40B4-BE49-F238E27FC236}">
                <a16:creationId xmlns:a16="http://schemas.microsoft.com/office/drawing/2014/main" id="{83C8A43D-FA0A-C08D-9BD4-B76E688FE2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03845" y="3178741"/>
            <a:ext cx="334618" cy="334618"/>
          </a:xfrm>
          <a:prstGeom prst="rect">
            <a:avLst/>
          </a:prstGeom>
        </p:spPr>
      </p:pic>
      <p:pic>
        <p:nvPicPr>
          <p:cNvPr id="39" name="Graphic 38" descr="Gears outline">
            <a:extLst>
              <a:ext uri="{FF2B5EF4-FFF2-40B4-BE49-F238E27FC236}">
                <a16:creationId xmlns:a16="http://schemas.microsoft.com/office/drawing/2014/main" id="{C9CC63AF-E63E-455F-B358-D2947FC081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96402" y="4461344"/>
            <a:ext cx="327987" cy="32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E4A84-3D02-B5FC-5BFE-25BF7D776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521F97-6216-8402-85EC-8865FD82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24" y="6642925"/>
            <a:ext cx="3140075" cy="21507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CFFDFD-BD54-A414-7DEB-DB9BB6C2D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0" y="6640513"/>
            <a:ext cx="37338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D716B-E899-7B1B-DFF5-D45F99FE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640513"/>
            <a:ext cx="27432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FC8EF48-C551-274E-846A-FB9CFC37F5A7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9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6BC4CC-FC96-1FFE-F855-BFDE95197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</p:spPr>
        <p:txBody>
          <a:bodyPr anchor="ctr">
            <a:normAutofit fontScale="90000"/>
          </a:bodyPr>
          <a:lstStyle/>
          <a:p>
            <a:r>
              <a:rPr lang="en-US" sz="2800" dirty="0"/>
              <a:t>From Feature Sets to Sub-Model Forecasts</a:t>
            </a:r>
            <a:endParaRPr lang="en-US" sz="2700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362711E-B785-BBD4-05EC-9F11490DE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52742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571498" y="1234374"/>
          <a:ext cx="5181601" cy="16730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92271">
                  <a:extLst>
                    <a:ext uri="{9D8B030D-6E8A-4147-A177-3AD203B41FA5}">
                      <a16:colId xmlns:a16="http://schemas.microsoft.com/office/drawing/2014/main" val="2094540697"/>
                    </a:ext>
                  </a:extLst>
                </a:gridCol>
                <a:gridCol w="4689330">
                  <a:extLst>
                    <a:ext uri="{9D8B030D-6E8A-4147-A177-3AD203B41FA5}">
                      <a16:colId xmlns:a16="http://schemas.microsoft.com/office/drawing/2014/main" val="3618276228"/>
                    </a:ext>
                  </a:extLst>
                </a:gridCol>
              </a:tblGrid>
              <a:tr h="13512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4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Data Partitioning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Before training the models, data is split into sequential partitions: one for model training, and one for model calibration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Enable us to test the model on unseen data and tweak the model settings to improve performance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9845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64517E5-D2AA-4AD6-C1E5-EA558A9F4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4851288"/>
              </p:ext>
            </p:extLst>
          </p:nvPr>
        </p:nvGraphicFramePr>
        <p:xfrm>
          <a:off x="3505199" y="3096620"/>
          <a:ext cx="5181601" cy="16730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92271">
                  <a:extLst>
                    <a:ext uri="{9D8B030D-6E8A-4147-A177-3AD203B41FA5}">
                      <a16:colId xmlns:a16="http://schemas.microsoft.com/office/drawing/2014/main" val="1603702144"/>
                    </a:ext>
                  </a:extLst>
                </a:gridCol>
                <a:gridCol w="4689330">
                  <a:extLst>
                    <a:ext uri="{9D8B030D-6E8A-4147-A177-3AD203B41FA5}">
                      <a16:colId xmlns:a16="http://schemas.microsoft.com/office/drawing/2014/main" val="571299831"/>
                    </a:ext>
                  </a:extLst>
                </a:gridCol>
              </a:tblGrid>
              <a:tr h="9606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5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Feature Set &lt;&gt; ML Algorithm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Each feature set is combined with a Machine Learning algorithm 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Random forecasts, Gradient Boosting, Markov Models, Hurdle Models</a:t>
                      </a:r>
                    </a:p>
                    <a:p>
                      <a:pPr marL="409575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Coming soon: Neural Networks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274393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168A74C1-8054-7D53-850D-27D8737E7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552197"/>
              </p:ext>
            </p:extLst>
          </p:nvPr>
        </p:nvGraphicFramePr>
        <p:xfrm>
          <a:off x="7176051" y="4941658"/>
          <a:ext cx="4621696" cy="1546527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39078">
                  <a:extLst>
                    <a:ext uri="{9D8B030D-6E8A-4147-A177-3AD203B41FA5}">
                      <a16:colId xmlns:a16="http://schemas.microsoft.com/office/drawing/2014/main" val="1198473283"/>
                    </a:ext>
                  </a:extLst>
                </a:gridCol>
                <a:gridCol w="4182618">
                  <a:extLst>
                    <a:ext uri="{9D8B030D-6E8A-4147-A177-3AD203B41FA5}">
                      <a16:colId xmlns:a16="http://schemas.microsoft.com/office/drawing/2014/main" val="2784421157"/>
                    </a:ext>
                  </a:extLst>
                </a:gridCol>
              </a:tblGrid>
              <a:tr h="154652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6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kern="120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Sub-Model Forecasts</a:t>
                      </a:r>
                    </a:p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Smaller models addressing the prediction problem from different angles; complete forecasts from each model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59983"/>
                  </a:ext>
                </a:extLst>
              </a:tr>
            </a:tbl>
          </a:graphicData>
        </a:graphic>
      </p:graphicFrame>
      <p:pic>
        <p:nvPicPr>
          <p:cNvPr id="32" name="Graphic 31" descr="Line arrow: Slight curve outline">
            <a:extLst>
              <a:ext uri="{FF2B5EF4-FFF2-40B4-BE49-F238E27FC236}">
                <a16:creationId xmlns:a16="http://schemas.microsoft.com/office/drawing/2014/main" id="{CCD7A4BC-D903-856E-408B-F9BA9E251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58961" y="3429000"/>
            <a:ext cx="914400" cy="914400"/>
          </a:xfrm>
          <a:prstGeom prst="rect">
            <a:avLst/>
          </a:prstGeom>
        </p:spPr>
      </p:pic>
      <p:pic>
        <p:nvPicPr>
          <p:cNvPr id="33" name="Graphic 32" descr="Line arrow: Slight curve outline">
            <a:extLst>
              <a:ext uri="{FF2B5EF4-FFF2-40B4-BE49-F238E27FC236}">
                <a16:creationId xmlns:a16="http://schemas.microsoft.com/office/drawing/2014/main" id="{7F662E31-6AC1-ED67-0133-2B225211B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5899" y="5247904"/>
            <a:ext cx="914400" cy="914400"/>
          </a:xfrm>
          <a:prstGeom prst="rect">
            <a:avLst/>
          </a:prstGeom>
        </p:spPr>
      </p:pic>
      <p:pic>
        <p:nvPicPr>
          <p:cNvPr id="35" name="Graphic 34" descr="Decision chart outline">
            <a:extLst>
              <a:ext uri="{FF2B5EF4-FFF2-40B4-BE49-F238E27FC236}">
                <a16:creationId xmlns:a16="http://schemas.microsoft.com/office/drawing/2014/main" id="{29DFDD22-5F9F-9AFB-2EF4-8D4F63884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40324" y="1287382"/>
            <a:ext cx="337931" cy="337931"/>
          </a:xfrm>
          <a:prstGeom prst="rect">
            <a:avLst/>
          </a:prstGeom>
        </p:spPr>
      </p:pic>
      <p:pic>
        <p:nvPicPr>
          <p:cNvPr id="39" name="Graphic 38" descr="Statistics outline">
            <a:extLst>
              <a:ext uri="{FF2B5EF4-FFF2-40B4-BE49-F238E27FC236}">
                <a16:creationId xmlns:a16="http://schemas.microsoft.com/office/drawing/2014/main" id="{3C1BFE33-A433-7606-B363-F339AFA14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799983" y="5159979"/>
            <a:ext cx="327987" cy="3279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28B519-EC33-E12C-C9AF-4B180DC45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707" y="3152237"/>
            <a:ext cx="3429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570D8-9459-24C0-C5A7-9528ACCC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24" y="6642925"/>
            <a:ext cx="3140075" cy="21507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754D6-0AB5-5102-CC2D-CB3B1C50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0" y="6640513"/>
            <a:ext cx="37338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33EC2-6FEE-D25B-15CC-1C39E60E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640513"/>
            <a:ext cx="2743200" cy="21748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FC8EF48-C551-274E-846A-FB9CFC37F5A7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9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03EA39-177D-83AF-CC7E-AC8DC204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</p:spPr>
        <p:txBody>
          <a:bodyPr anchor="ctr">
            <a:normAutofit/>
          </a:bodyPr>
          <a:lstStyle/>
          <a:p>
            <a:r>
              <a:rPr lang="en-US" sz="2700" dirty="0"/>
              <a:t>From Sub-Model to Ensemble Forecasts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22ABCC6-894E-D662-6299-147120BFA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844712"/>
              </p:ext>
            </p:extLst>
          </p:nvPr>
        </p:nvGraphicFramePr>
        <p:xfrm>
          <a:off x="3073675" y="1421408"/>
          <a:ext cx="6997700" cy="4501459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664807">
                  <a:extLst>
                    <a:ext uri="{9D8B030D-6E8A-4147-A177-3AD203B41FA5}">
                      <a16:colId xmlns:a16="http://schemas.microsoft.com/office/drawing/2014/main" val="1198473283"/>
                    </a:ext>
                  </a:extLst>
                </a:gridCol>
                <a:gridCol w="6332893">
                  <a:extLst>
                    <a:ext uri="{9D8B030D-6E8A-4147-A177-3AD203B41FA5}">
                      <a16:colId xmlns:a16="http://schemas.microsoft.com/office/drawing/2014/main" val="2784421157"/>
                    </a:ext>
                  </a:extLst>
                </a:gridCol>
              </a:tblGrid>
              <a:tr h="450145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5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7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600" b="1" i="0" kern="120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Ensemble Modeling</a:t>
                      </a:r>
                    </a:p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No model captures everything – so, we use an ensemble to benefit from the “wisdom of the crowd” (diverse and skilled)</a:t>
                      </a:r>
                    </a:p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Events out errors in sub-models and reduces risk of overfitting to training data</a:t>
                      </a:r>
                      <a:b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</a:br>
                      <a:endParaRPr lang="en-US" sz="1500" b="0" i="0" kern="1200" cap="none" spc="0" dirty="0">
                        <a:solidFill>
                          <a:schemeClr val="tx1"/>
                        </a:solidFill>
                        <a:latin typeface="Gill Sans Light" panose="020B0302020104020203" pitchFamily="34" charset="-79"/>
                        <a:ea typeface="+mn-ea"/>
                        <a:cs typeface="Gill Sans Light" panose="020B0302020104020203" pitchFamily="34" charset="-79"/>
                      </a:endParaRPr>
                    </a:p>
                    <a:p>
                      <a:pPr marL="409575" indent="-171450" algn="l" defTabSz="914400" rtl="0" eaLnBrk="1" latinLnBrk="0" hangingPunct="1">
                        <a:spcAft>
                          <a:spcPts val="600"/>
                        </a:spcAft>
                        <a:buFont typeface="Arial" panose="020B0604020202020204" pitchFamily="34" charset="0"/>
                        <a:buNone/>
                        <a:tabLst/>
                      </a:pPr>
                      <a:r>
                        <a:rPr lang="en-US" sz="1600" b="1" i="0" kern="120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Techniques Applied</a:t>
                      </a:r>
                    </a:p>
                    <a:p>
                      <a:pPr marL="4095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Country-level: a genetic algorithm assigns weights to the sub-model forecasts as they are combined into the final forecast</a:t>
                      </a:r>
                    </a:p>
                    <a:p>
                      <a:pPr marL="4095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Grid-level: simple average of sub-model predictions per step ahead</a:t>
                      </a:r>
                    </a:p>
                    <a:p>
                      <a:pPr marL="4095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Outputs are reconciled: country totals match sum of grid-level forecasts</a:t>
                      </a:r>
                    </a:p>
                    <a:p>
                      <a:pPr marL="409575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5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Optimized on Mean Squared Error (MSE) of predictions across all cases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259983"/>
                  </a:ext>
                </a:extLst>
              </a:tr>
            </a:tbl>
          </a:graphicData>
        </a:graphic>
      </p:graphicFrame>
      <p:pic>
        <p:nvPicPr>
          <p:cNvPr id="15" name="Graphic 14" descr="Line arrow: Slight curve outline">
            <a:extLst>
              <a:ext uri="{FF2B5EF4-FFF2-40B4-BE49-F238E27FC236}">
                <a16:creationId xmlns:a16="http://schemas.microsoft.com/office/drawing/2014/main" id="{53A0A63C-4FDF-D030-9224-72578CD3A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3425" y="32149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B350A-27D1-5756-41B3-647655077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32F22-25E2-1597-64AF-2B023E13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FCE9A-95BB-2C61-649A-06AE79A1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E1F97C-3AD4-F0F6-7884-094245170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8547340" cy="473075"/>
          </a:xfrm>
        </p:spPr>
        <p:txBody>
          <a:bodyPr/>
          <a:lstStyle/>
          <a:p>
            <a:r>
              <a:rPr lang="en-US" dirty="0"/>
              <a:t>Model Weighting in the Country-Level Ensemble</a:t>
            </a:r>
          </a:p>
        </p:txBody>
      </p:sp>
      <p:pic>
        <p:nvPicPr>
          <p:cNvPr id="8" name="Content Placeholder 8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6AEBCD33-84A4-82D8-A42D-F1234A1CD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05" b="8001"/>
          <a:stretch>
            <a:fillRect/>
          </a:stretch>
        </p:blipFill>
        <p:spPr>
          <a:xfrm>
            <a:off x="2316161" y="1347937"/>
            <a:ext cx="7625749" cy="4212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FB6589-A3D1-95CF-DDEB-3E6CE4E880FE}"/>
              </a:ext>
            </a:extLst>
          </p:cNvPr>
          <p:cNvSpPr txBox="1"/>
          <p:nvPr/>
        </p:nvSpPr>
        <p:spPr>
          <a:xfrm>
            <a:off x="2316161" y="5560628"/>
            <a:ext cx="65481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Results from the genetic algorithm in September 2025: sub-model weights when forecasting 1-36 months ahead. Darker color = greater weight.</a:t>
            </a:r>
          </a:p>
        </p:txBody>
      </p:sp>
    </p:spTree>
    <p:extLst>
      <p:ext uri="{BB962C8B-B14F-4D97-AF65-F5344CB8AC3E}">
        <p14:creationId xmlns:p14="http://schemas.microsoft.com/office/powerpoint/2010/main" val="1968857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E725-6C0A-963B-BFE7-8C9223667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CC8D0E-CE05-4B7D-AC59-000ABCC693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Model Performance</a:t>
            </a:r>
          </a:p>
        </p:txBody>
      </p:sp>
    </p:spTree>
    <p:extLst>
      <p:ext uri="{BB962C8B-B14F-4D97-AF65-F5344CB8AC3E}">
        <p14:creationId xmlns:p14="http://schemas.microsoft.com/office/powerpoint/2010/main" val="1964559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7F839-2E25-DBB4-5BFF-8CD622F003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What Constitutes a Good Prediction?</a:t>
            </a:r>
          </a:p>
          <a:p>
            <a:pPr marL="0" indent="0">
              <a:buNone/>
            </a:pPr>
            <a:r>
              <a:rPr lang="en-US" sz="1800" dirty="0"/>
              <a:t>Models perform differently on different</a:t>
            </a:r>
          </a:p>
          <a:p>
            <a:pPr marL="0" indent="0">
              <a:buNone/>
            </a:pPr>
            <a:r>
              <a:rPr lang="en-US" sz="1800" dirty="0"/>
              <a:t>evaluation metrics.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 descr="A screenshot of a chart&#10;&#10;AI-generated content may be incorrect.">
            <a:extLst>
              <a:ext uri="{FF2B5EF4-FFF2-40B4-BE49-F238E27FC236}">
                <a16:creationId xmlns:a16="http://schemas.microsoft.com/office/drawing/2014/main" id="{D96F991C-7738-AB44-2390-09411F807C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7369" y="1825625"/>
            <a:ext cx="3911363" cy="402236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03AB3-C61B-81E2-BBCE-BE42F305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09133-B990-7F6E-24E5-02F45198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336FF-0B58-9340-5603-C9273D9C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FC4012-46F6-F814-D883-DD9366F8F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the Model Perform?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B52A4-8BC9-BF33-5F14-59AFF12DBB70}"/>
              </a:ext>
            </a:extLst>
          </p:cNvPr>
          <p:cNvSpPr txBox="1"/>
          <p:nvPr/>
        </p:nvSpPr>
        <p:spPr>
          <a:xfrm>
            <a:off x="6765623" y="5915353"/>
            <a:ext cx="3911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Results from competing teams in VIEWS’ first prediction challenge in 2020</a:t>
            </a:r>
          </a:p>
        </p:txBody>
      </p:sp>
    </p:spTree>
    <p:extLst>
      <p:ext uri="{BB962C8B-B14F-4D97-AF65-F5344CB8AC3E}">
        <p14:creationId xmlns:p14="http://schemas.microsoft.com/office/powerpoint/2010/main" val="1293122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3C2A0-EB6E-174A-FCB0-A8E798DAD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CCEBB3-A2F7-A4C3-0B45-4CEB84CBA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64902"/>
            <a:ext cx="5181600" cy="1798134"/>
          </a:xfrm>
        </p:spPr>
        <p:txBody>
          <a:bodyPr anchor="ctr"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The Model Is Good at Predicting Continuation</a:t>
            </a:r>
          </a:p>
          <a:p>
            <a:pPr marL="0" indent="0">
              <a:buNone/>
            </a:pPr>
            <a:r>
              <a:rPr lang="en-US" sz="1800" dirty="0"/>
              <a:t>The model does quite well at predicting (de)escalation in existing conflict zones.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2107B-C807-F26C-51E2-48732507F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D92EF-23FD-A1A8-4D0B-1E103838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2B3B3-4338-D104-D079-6181F6DA6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4F6D4C-2657-0A1E-0368-C0D166C4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the Model Perform?</a:t>
            </a:r>
          </a:p>
        </p:txBody>
      </p:sp>
      <p:pic>
        <p:nvPicPr>
          <p:cNvPr id="13" name="Content Placeholder 12" descr="Books with solid fill">
            <a:extLst>
              <a:ext uri="{FF2B5EF4-FFF2-40B4-BE49-F238E27FC236}">
                <a16:creationId xmlns:a16="http://schemas.microsoft.com/office/drawing/2014/main" id="{2D796EE3-DADA-8CA7-2F52-047CF7716F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53532" y="2019400"/>
            <a:ext cx="227162" cy="2271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20A441-F868-F288-4E7F-BB9E6B9BA25A}"/>
              </a:ext>
            </a:extLst>
          </p:cNvPr>
          <p:cNvSpPr txBox="1"/>
          <p:nvPr/>
        </p:nvSpPr>
        <p:spPr>
          <a:xfrm>
            <a:off x="7278537" y="1963704"/>
            <a:ext cx="441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Read more: 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  <a:hlinkClick r:id="rId7"/>
              </a:rPr>
              <a:t>Forecasting Fatalities (Hegre et al. 2022)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9" name="ezgif.com-gif-to-mp4-converter.mp4">
            <a:hlinkClick r:id="" action="ppaction://media"/>
            <a:extLst>
              <a:ext uri="{FF2B5EF4-FFF2-40B4-BE49-F238E27FC236}">
                <a16:creationId xmlns:a16="http://schemas.microsoft.com/office/drawing/2014/main" id="{CF02307F-1995-5937-1AC8-E959BDAA03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124" y="2649005"/>
            <a:ext cx="10833352" cy="361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1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B7331-D93F-58F1-98C3-4AD3AA26B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F61AFF-7D72-8B39-2F9B-BE92292233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923" y="2689353"/>
            <a:ext cx="4901242" cy="1479294"/>
          </a:xfrm>
        </p:spPr>
        <p:txBody>
          <a:bodyPr anchor="t"/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But, Onset of New Conflict is Challenging</a:t>
            </a:r>
          </a:p>
          <a:p>
            <a:pPr marL="0" indent="0">
              <a:buNone/>
            </a:pPr>
            <a:r>
              <a:rPr lang="en-US" sz="1800" dirty="0"/>
              <a:t>Predicting onset of entirely new conflicts remains a major challenge across the conflict forecasting community.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DFEE8-34C8-7508-D27C-DFC89533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A88FC-0472-6E09-E962-B3192A6B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5333D-7186-AF4E-6676-22202139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50E5CF-1C91-DB85-608D-834F51D40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the Model Perform?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832AA8D-BFBF-EDF6-F2DE-CE0BF6720502}"/>
              </a:ext>
            </a:extLst>
          </p:cNvPr>
          <p:cNvSpPr txBox="1">
            <a:spLocks/>
          </p:cNvSpPr>
          <p:nvPr/>
        </p:nvSpPr>
        <p:spPr>
          <a:xfrm>
            <a:off x="6464281" y="2689354"/>
            <a:ext cx="5141344" cy="262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accent4"/>
                </a:solidFill>
              </a:rPr>
              <a:t>Why?</a:t>
            </a:r>
            <a:br>
              <a:rPr lang="en-US" b="1" dirty="0">
                <a:solidFill>
                  <a:schemeClr val="accent4"/>
                </a:solidFill>
              </a:rPr>
            </a:br>
            <a:endParaRPr lang="en-US" sz="500" b="1" dirty="0">
              <a:solidFill>
                <a:schemeClr val="accent4"/>
              </a:solidFill>
            </a:endParaRPr>
          </a:p>
          <a:p>
            <a:pPr>
              <a:buSzPct val="90000"/>
              <a:buFont typeface="System Font Regular"/>
              <a:buChar char="❌"/>
            </a:pPr>
            <a:r>
              <a:rPr lang="en-US" sz="1700" b="1" dirty="0">
                <a:solidFill>
                  <a:schemeClr val="accent3"/>
                </a:solidFill>
              </a:rPr>
              <a:t> </a:t>
            </a:r>
            <a:r>
              <a:rPr lang="en-US" sz="1700" dirty="0"/>
              <a:t>Skewed conflict data </a:t>
            </a:r>
          </a:p>
          <a:p>
            <a:pPr>
              <a:buSzPct val="90000"/>
              <a:buFont typeface="System Font Regular"/>
              <a:buChar char="❌"/>
            </a:pPr>
            <a:r>
              <a:rPr lang="en-US" sz="1700" dirty="0"/>
              <a:t>  Time lags in conflict reports</a:t>
            </a:r>
          </a:p>
          <a:p>
            <a:pPr>
              <a:buSzPct val="90000"/>
              <a:buFont typeface="System Font Regular"/>
              <a:buChar char="❌"/>
            </a:pPr>
            <a:r>
              <a:rPr lang="en-US" sz="1700" dirty="0"/>
              <a:t>  Scarce availability of timely data on other triggers</a:t>
            </a:r>
          </a:p>
          <a:p>
            <a:pPr marL="15875" indent="331788">
              <a:buSzPct val="90000"/>
              <a:buFont typeface="System Font Regular"/>
              <a:buChar char="❌"/>
            </a:pPr>
            <a:r>
              <a:rPr lang="en-US" sz="1700" dirty="0"/>
              <a:t>Skepticism of prioritizing performance over interpretability</a:t>
            </a:r>
          </a:p>
          <a:p>
            <a:pPr marL="0" indent="0">
              <a:buNone/>
            </a:pPr>
            <a:endParaRPr lang="en-US" b="1" dirty="0">
              <a:solidFill>
                <a:schemeClr val="accent3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15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195772-FC0B-522D-6FB1-531D243D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7050" y="2297907"/>
            <a:ext cx="5930356" cy="82391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Angelica Lindqvist-McGowan</a:t>
            </a:r>
          </a:p>
          <a:p>
            <a:r>
              <a:rPr lang="en-US" b="0" dirty="0"/>
              <a:t>Head of Strategic Communications, VIEWS</a:t>
            </a:r>
          </a:p>
          <a:p>
            <a:r>
              <a:rPr lang="en-US" b="0" dirty="0"/>
              <a:t>Department of Peace and Conflict Research, Uppsala University</a:t>
            </a:r>
          </a:p>
        </p:txBody>
      </p:sp>
      <p:pic>
        <p:nvPicPr>
          <p:cNvPr id="11" name="Content Placeholder 10" descr="A person with long blonde hair smiling&#10;&#10;AI-generated content may be incorrect.">
            <a:extLst>
              <a:ext uri="{FF2B5EF4-FFF2-40B4-BE49-F238E27FC236}">
                <a16:creationId xmlns:a16="http://schemas.microsoft.com/office/drawing/2014/main" id="{6050AAC7-4441-4B06-247B-922537D2C9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785" t="10871" r="1244" b="25579"/>
          <a:stretch>
            <a:fillRect/>
          </a:stretch>
        </p:blipFill>
        <p:spPr>
          <a:xfrm>
            <a:off x="1660524" y="1681163"/>
            <a:ext cx="1828800" cy="1828800"/>
          </a:xfrm>
          <a:prstGeom prst="ellipse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1F0F6-7375-7923-7D57-A8AD6BBC0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03712" y="4331810"/>
            <a:ext cx="5183188" cy="82391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Paola Vesco</a:t>
            </a:r>
          </a:p>
          <a:p>
            <a:r>
              <a:rPr lang="en-US" b="0" dirty="0"/>
              <a:t>Senior Researcher</a:t>
            </a:r>
          </a:p>
          <a:p>
            <a:r>
              <a:rPr lang="en-US" b="0" dirty="0"/>
              <a:t>Peace Research Institute Oslo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2BB5B3C-7C7E-A3CD-866F-9663C6931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2982AC-6503-FB41-4EF0-82304257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0BA0A67-0363-C88F-8D25-AD056C926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744D221-8316-A700-D1AF-742EF7AD3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37D54007-2DC5-5C3D-5367-FA02D8EEA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49" b="22007"/>
          <a:stretch>
            <a:fillRect/>
          </a:stretch>
        </p:blipFill>
        <p:spPr>
          <a:xfrm>
            <a:off x="1660524" y="3834313"/>
            <a:ext cx="1828800" cy="1828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9963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79D1A-49B6-9B47-CD6C-26F4F88FD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3058F2-6FB7-2032-42C9-9AB4ACF3C0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Way Forward</a:t>
            </a:r>
          </a:p>
        </p:txBody>
      </p:sp>
    </p:spTree>
    <p:extLst>
      <p:ext uri="{BB962C8B-B14F-4D97-AF65-F5344CB8AC3E}">
        <p14:creationId xmlns:p14="http://schemas.microsoft.com/office/powerpoint/2010/main" val="2562773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B2832-B1F7-10E8-BC47-5675BEB5C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6124" y="6642925"/>
            <a:ext cx="3140075" cy="2150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AD4C2-51DD-220A-5ACA-6E5D99E8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0000" y="6640513"/>
            <a:ext cx="3733800" cy="2174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b="0" i="0" kern="1200">
                <a:latin typeface="Gill Sans Light" panose="020B0302020104020203" pitchFamily="34" charset="-79"/>
                <a:ea typeface="+mn-ea"/>
                <a:cs typeface="Gill Sans Light" panose="020B0302020104020203" pitchFamily="34" charset="-79"/>
              </a:rPr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9DC2B-7231-CB15-977E-CB14454C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640513"/>
            <a:ext cx="2743200" cy="2174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FC8EF48-C551-274E-846A-FB9CFC37F5A7}" type="slidenum">
              <a:rPr lang="en-US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90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831736-957C-A0A0-32C2-756D2D17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6997700" cy="4730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700" b="0" i="0" kern="1200" dirty="0">
                <a:latin typeface="Gill Sans Light" panose="020B0302020104020203" pitchFamily="34" charset="-79"/>
                <a:ea typeface="+mj-ea"/>
                <a:cs typeface="Gill Sans Light" panose="020B0302020104020203" pitchFamily="34" charset="-79"/>
              </a:rPr>
              <a:t>How Can We Tackle the Prediction Problem?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185503-2096-A36C-9A79-FF2AA8D3BAA6}"/>
              </a:ext>
            </a:extLst>
          </p:cNvPr>
          <p:cNvGrpSpPr/>
          <p:nvPr/>
        </p:nvGrpSpPr>
        <p:grpSpPr>
          <a:xfrm>
            <a:off x="6525932" y="4858610"/>
            <a:ext cx="6714805" cy="3781291"/>
            <a:chOff x="6364962" y="4782134"/>
            <a:chExt cx="4582613" cy="2580595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1DF5827-2793-8127-0921-BDD458736B91}"/>
                </a:ext>
              </a:extLst>
            </p:cNvPr>
            <p:cNvSpPr/>
            <p:nvPr/>
          </p:nvSpPr>
          <p:spPr>
            <a:xfrm>
              <a:off x="7347575" y="4782134"/>
              <a:ext cx="3600000" cy="2580595"/>
            </a:xfrm>
            <a:custGeom>
              <a:avLst/>
              <a:gdLst>
                <a:gd name="connsiteX0" fmla="*/ 0 w 3600000"/>
                <a:gd name="connsiteY0" fmla="*/ 0 h 720000"/>
                <a:gd name="connsiteX1" fmla="*/ 3600000 w 3600000"/>
                <a:gd name="connsiteY1" fmla="*/ 0 h 720000"/>
                <a:gd name="connsiteX2" fmla="*/ 3600000 w 3600000"/>
                <a:gd name="connsiteY2" fmla="*/ 720000 h 720000"/>
                <a:gd name="connsiteX3" fmla="*/ 0 w 3600000"/>
                <a:gd name="connsiteY3" fmla="*/ 720000 h 720000"/>
                <a:gd name="connsiteX4" fmla="*/ 0 w 36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0" h="720000">
                  <a:moveTo>
                    <a:pt x="0" y="0"/>
                  </a:moveTo>
                  <a:lnTo>
                    <a:pt x="3600000" y="0"/>
                  </a:lnTo>
                  <a:lnTo>
                    <a:pt x="36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en-US" sz="2000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C1DF98B-AAB6-E4C9-D59B-F34A55CB82D7}"/>
                </a:ext>
              </a:extLst>
            </p:cNvPr>
            <p:cNvSpPr/>
            <p:nvPr/>
          </p:nvSpPr>
          <p:spPr>
            <a:xfrm>
              <a:off x="6364962" y="5081294"/>
              <a:ext cx="3600000" cy="720000"/>
            </a:xfrm>
            <a:custGeom>
              <a:avLst/>
              <a:gdLst>
                <a:gd name="connsiteX0" fmla="*/ 0 w 3600000"/>
                <a:gd name="connsiteY0" fmla="*/ 0 h 720000"/>
                <a:gd name="connsiteX1" fmla="*/ 3600000 w 3600000"/>
                <a:gd name="connsiteY1" fmla="*/ 0 h 720000"/>
                <a:gd name="connsiteX2" fmla="*/ 3600000 w 3600000"/>
                <a:gd name="connsiteY2" fmla="*/ 720000 h 720000"/>
                <a:gd name="connsiteX3" fmla="*/ 0 w 3600000"/>
                <a:gd name="connsiteY3" fmla="*/ 720000 h 720000"/>
                <a:gd name="connsiteX4" fmla="*/ 0 w 3600000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00000" h="720000">
                  <a:moveTo>
                    <a:pt x="0" y="0"/>
                  </a:moveTo>
                  <a:lnTo>
                    <a:pt x="3600000" y="0"/>
                  </a:lnTo>
                  <a:lnTo>
                    <a:pt x="3600000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endParaRPr lang="en-US" sz="2000" kern="1200" cap="none" dirty="0"/>
            </a:p>
          </p:txBody>
        </p:sp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8377304-9051-1AC6-5F27-E8678E2C4A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571602"/>
              </p:ext>
            </p:extLst>
          </p:nvPr>
        </p:nvGraphicFramePr>
        <p:xfrm>
          <a:off x="1145131" y="1299547"/>
          <a:ext cx="9321800" cy="4847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1111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F4B8F-FFD1-8C00-657E-580731F0F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59663"/>
            <a:ext cx="10515600" cy="192134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While model performance is crucial, but </a:t>
            </a:r>
            <a:r>
              <a:rPr lang="en-US" b="1" dirty="0"/>
              <a:t>operational reliability</a:t>
            </a:r>
            <a:r>
              <a:rPr lang="en-US" dirty="0"/>
              <a:t> is equally important for use in high-stakes domains.</a:t>
            </a:r>
          </a:p>
          <a:p>
            <a:pPr>
              <a:lnSpc>
                <a:spcPct val="100000"/>
              </a:lnSpc>
            </a:pPr>
            <a:r>
              <a:rPr lang="en-US" dirty="0"/>
              <a:t>Even strong models can be undermined by </a:t>
            </a:r>
            <a:r>
              <a:rPr lang="en-US" b="1" dirty="0"/>
              <a:t>quiet failures</a:t>
            </a:r>
            <a:r>
              <a:rPr lang="en-US" dirty="0"/>
              <a:t>: unnoticed data drift, corrupted inputs, or human error.</a:t>
            </a:r>
          </a:p>
          <a:p>
            <a:pPr>
              <a:lnSpc>
                <a:spcPct val="100000"/>
              </a:lnSpc>
            </a:pPr>
            <a:r>
              <a:rPr lang="en-US" dirty="0"/>
              <a:t>To maintain trustworthy, actionable forecasts, the system must catch issues before users do.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2B910-A741-D889-2F87-658D35EE3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6124" y="3429000"/>
            <a:ext cx="5349875" cy="30614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/>
              <a:t>✅ </a:t>
            </a:r>
            <a:r>
              <a:rPr lang="en-US" sz="1800" b="1" dirty="0"/>
              <a:t>A.C.T.S. principles</a:t>
            </a:r>
            <a:r>
              <a:rPr lang="en-US" sz="1800" dirty="0"/>
              <a:t> will help ensure that forecasts are: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Auditable</a:t>
            </a:r>
            <a:r>
              <a:rPr lang="en-US" dirty="0"/>
              <a:t> – Every step traceable and reproducible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Controllable</a:t>
            </a:r>
            <a:r>
              <a:rPr lang="en-US" dirty="0"/>
              <a:t> – Versioned, modular components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Transparent</a:t>
            </a:r>
            <a:r>
              <a:rPr lang="en-US" dirty="0"/>
              <a:t> – Clear outputs with continuous evaluation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Secure</a:t>
            </a:r>
            <a:r>
              <a:rPr lang="en-US" dirty="0"/>
              <a:t> – Safeguards for data integrity through ‘fail fast, fail loud’ protocols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AD280-B936-8D3E-048F-66685889C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0EAAC-DD63-19E6-413C-6A26D66E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5905F-9745-634C-A271-4C19CA718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B35F6D-A6E2-A8BB-FA99-EEB599BE7BD8}"/>
              </a:ext>
            </a:extLst>
          </p:cNvPr>
          <p:cNvSpPr txBox="1"/>
          <p:nvPr/>
        </p:nvSpPr>
        <p:spPr>
          <a:xfrm>
            <a:off x="6329082" y="3429000"/>
            <a:ext cx="502471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🚨 </a:t>
            </a:r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‘Fail </a:t>
            </a:r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Fast, Fail </a:t>
            </a:r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Loud’ :</a:t>
            </a:r>
            <a:endParaRPr lang="en-US" b="1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marL="685800" lvl="1" indent="-228600" defTabSz="914400"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Drift detection on input/output data</a:t>
            </a:r>
          </a:p>
          <a:p>
            <a:pPr marL="685800" lvl="1" indent="-228600" defTabSz="914400"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Built-in alerts for missing or abnormal data</a:t>
            </a:r>
          </a:p>
          <a:p>
            <a:pPr marL="685800" lvl="1" indent="-228600" defTabSz="914400"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Automated checks before deployment</a:t>
            </a:r>
          </a:p>
          <a:p>
            <a:pPr marL="685800" lvl="1" indent="-228600" defTabSz="914400">
              <a:spcBef>
                <a:spcPts val="600"/>
              </a:spcBef>
              <a:buClr>
                <a:srgbClr val="EE88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Forecasts flagged and stopped – not quietly degraded –when issues arise</a:t>
            </a:r>
          </a:p>
          <a:p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10D9AB9-49BB-651D-1B0E-718013198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9327776" cy="473075"/>
          </a:xfrm>
        </p:spPr>
        <p:txBody>
          <a:bodyPr/>
          <a:lstStyle/>
          <a:p>
            <a:r>
              <a:rPr lang="en-US" dirty="0"/>
              <a:t>The Pipeline: From Better Models to Better Systems</a:t>
            </a:r>
          </a:p>
        </p:txBody>
      </p:sp>
    </p:spTree>
    <p:extLst>
      <p:ext uri="{BB962C8B-B14F-4D97-AF65-F5344CB8AC3E}">
        <p14:creationId xmlns:p14="http://schemas.microsoft.com/office/powerpoint/2010/main" val="32515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20440-D207-2AAE-9103-5CAFED3D5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628A73-4071-CA2F-2C0F-78773C2C4E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Anticipatory Action</a:t>
            </a:r>
          </a:p>
        </p:txBody>
      </p:sp>
    </p:spTree>
    <p:extLst>
      <p:ext uri="{BB962C8B-B14F-4D97-AF65-F5344CB8AC3E}">
        <p14:creationId xmlns:p14="http://schemas.microsoft.com/office/powerpoint/2010/main" val="3968923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7AA08-3AD4-D0DF-B90C-FC5AC0FB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0EFB7-4033-6E69-7C55-D8C94055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C48A6-53AA-A5D3-558F-C43CE609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C8DA63-2821-8CCE-8D26-1F2857729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Conflict to Conflict Impacts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64BF8-428B-8CE7-5065-F8F1B1E0CDB1}"/>
              </a:ext>
            </a:extLst>
          </p:cNvPr>
          <p:cNvSpPr txBox="1"/>
          <p:nvPr/>
        </p:nvSpPr>
        <p:spPr>
          <a:xfrm>
            <a:off x="838200" y="1541929"/>
            <a:ext cx="9955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While there is great value in predicting armed conflict, our prediction targets have proven difficult for practitioners to contextualize and integrate into AA workflows.  So, what can we do?</a:t>
            </a:r>
          </a:p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7BA409-99B4-C082-1638-AA77A5C615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8195747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4201744" y="3136730"/>
          <a:ext cx="3581401" cy="24350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25605">
                  <a:extLst>
                    <a:ext uri="{9D8B030D-6E8A-4147-A177-3AD203B41FA5}">
                      <a16:colId xmlns:a16="http://schemas.microsoft.com/office/drawing/2014/main" val="2094540697"/>
                    </a:ext>
                  </a:extLst>
                </a:gridCol>
                <a:gridCol w="3155796">
                  <a:extLst>
                    <a:ext uri="{9D8B030D-6E8A-4147-A177-3AD203B41FA5}">
                      <a16:colId xmlns:a16="http://schemas.microsoft.com/office/drawing/2014/main" val="3618276228"/>
                    </a:ext>
                  </a:extLst>
                </a:gridCol>
              </a:tblGrid>
              <a:tr h="24350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2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   From Point Prediction to a Distribution of Possibilities</a:t>
                      </a:r>
                    </a:p>
                    <a:p>
                      <a:pPr marL="342900" indent="4763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0" i="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Uncertainty modeling, allowing us to predict not only the most likely outcome but also risks of less likely but potentially catastrophic outcomes 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9845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31D123-F564-BC17-85FC-DF14928A7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74190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8125679" y="3019257"/>
          <a:ext cx="3581401" cy="2552549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361388">
                  <a:extLst>
                    <a:ext uri="{9D8B030D-6E8A-4147-A177-3AD203B41FA5}">
                      <a16:colId xmlns:a16="http://schemas.microsoft.com/office/drawing/2014/main" val="2094540697"/>
                    </a:ext>
                  </a:extLst>
                </a:gridCol>
                <a:gridCol w="3220013">
                  <a:extLst>
                    <a:ext uri="{9D8B030D-6E8A-4147-A177-3AD203B41FA5}">
                      <a16:colId xmlns:a16="http://schemas.microsoft.com/office/drawing/2014/main" val="3618276228"/>
                    </a:ext>
                  </a:extLst>
                </a:gridCol>
              </a:tblGrid>
              <a:tr h="255254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3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   From Conflict Forecasts to Conflict Impacts</a:t>
                      </a:r>
                      <a:endParaRPr lang="en-US" sz="1700" b="1" i="0" kern="1200" cap="none" spc="0" dirty="0">
                        <a:solidFill>
                          <a:schemeClr val="accent1"/>
                        </a:solidFill>
                        <a:latin typeface="GILL SANS LIGHT" panose="020B0302020104020203" pitchFamily="34" charset="-79"/>
                        <a:ea typeface="+mn-ea"/>
                        <a:cs typeface="GILL SANS LIGHT" panose="020B0302020104020203" pitchFamily="34" charset="-79"/>
                      </a:endParaRPr>
                    </a:p>
                    <a:p>
                      <a:pPr marL="357188" indent="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Move from only predicting conflict to also predicting its adverse impacts:</a:t>
                      </a:r>
                    </a:p>
                    <a:p>
                      <a:pPr marL="34290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The number of people in need</a:t>
                      </a:r>
                    </a:p>
                    <a:p>
                      <a:pPr marL="34290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Impacts on, e.g., public health, economy, food insecurity</a:t>
                      </a: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98459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58B6B8-B722-6058-166C-D74F7D1D7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617059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StackedSequentialContentTable"/>
                  </p202:designTagLst>
                </p202:designPr>
              </p:ext>
            </p:extLst>
          </p:nvPr>
        </p:nvGraphicFramePr>
        <p:xfrm>
          <a:off x="484920" y="3136730"/>
          <a:ext cx="3670756" cy="2435076"/>
        </p:xfrm>
        <a:graphic>
          <a:graphicData uri="http://schemas.openxmlformats.org/drawingml/2006/table">
            <a:tbl>
              <a:tblPr bandRow="1">
                <a:noFill/>
                <a:tableStyleId>{5C22544A-7EE6-4342-B048-85BDC9FD1C3A}</a:tableStyleId>
              </a:tblPr>
              <a:tblGrid>
                <a:gridCol w="426405">
                  <a:extLst>
                    <a:ext uri="{9D8B030D-6E8A-4147-A177-3AD203B41FA5}">
                      <a16:colId xmlns:a16="http://schemas.microsoft.com/office/drawing/2014/main" val="2094540697"/>
                    </a:ext>
                  </a:extLst>
                </a:gridCol>
                <a:gridCol w="3244351">
                  <a:extLst>
                    <a:ext uri="{9D8B030D-6E8A-4147-A177-3AD203B41FA5}">
                      <a16:colId xmlns:a16="http://schemas.microsoft.com/office/drawing/2014/main" val="3618276228"/>
                    </a:ext>
                  </a:extLst>
                </a:gridCol>
              </a:tblGrid>
              <a:tr h="135122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 cap="none" spc="0" dirty="0">
                          <a:solidFill>
                            <a:schemeClr val="accent1"/>
                          </a:solidFill>
                          <a:effectLst/>
                        </a:rPr>
                        <a:t>1</a:t>
                      </a:r>
                    </a:p>
                  </a:txBody>
                  <a:tcPr marL="105018" marR="105018" marT="105018" marB="105018" anchor="ctr">
                    <a:lnL w="12700" cmpd="sng">
                      <a:noFill/>
                      <a:prstDash val="soli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17145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1" i="0" cap="none" spc="0" dirty="0">
                          <a:solidFill>
                            <a:schemeClr val="accent1"/>
                          </a:solidFill>
                          <a:latin typeface="GILL SANS LIGHT" panose="020B0302020104020203" pitchFamily="34" charset="-79"/>
                          <a:cs typeface="GILL SANS LIGHT" panose="020B0302020104020203" pitchFamily="34" charset="-79"/>
                        </a:rPr>
                        <a:t>   Communication &amp; Collaboration</a:t>
                      </a:r>
                      <a:endParaRPr lang="en-US" sz="1700" b="1" i="0" kern="1200" cap="none" spc="0" dirty="0">
                        <a:solidFill>
                          <a:schemeClr val="accent1"/>
                        </a:solidFill>
                        <a:latin typeface="GILL SANS LIGHT" panose="020B0302020104020203" pitchFamily="34" charset="-79"/>
                        <a:ea typeface="+mn-ea"/>
                        <a:cs typeface="GILL SANS LIGHT" panose="020B0302020104020203" pitchFamily="34" charset="-79"/>
                      </a:endParaRPr>
                    </a:p>
                    <a:p>
                      <a:pPr marL="357188" indent="0" algn="l">
                        <a:spcAft>
                          <a:spcPts val="600"/>
                        </a:spcAft>
                        <a:buNone/>
                        <a:tabLst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Find a joint terminology and approach to discussing and analyzing conflict forecasts.</a:t>
                      </a:r>
                    </a:p>
                    <a:p>
                      <a:pPr marL="34290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Stakeholder dialogues</a:t>
                      </a:r>
                    </a:p>
                    <a:p>
                      <a:pPr marL="34290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700" b="0" i="0" kern="1200" cap="none" spc="0" dirty="0">
                          <a:solidFill>
                            <a:schemeClr val="tx1"/>
                          </a:solidFill>
                          <a:latin typeface="Gill Sans Light" panose="020B0302020104020203" pitchFamily="34" charset="-79"/>
                          <a:ea typeface="+mn-ea"/>
                          <a:cs typeface="Gill Sans Light" panose="020B0302020104020203" pitchFamily="34" charset="-79"/>
                        </a:rPr>
                        <a:t>Return periods?</a:t>
                      </a:r>
                    </a:p>
                    <a:p>
                      <a:pPr marL="342900" indent="-171450" algn="l">
                        <a:buFont typeface="Arial" panose="020B0604020202020204" pitchFamily="34" charset="0"/>
                        <a:buChar char="•"/>
                        <a:tabLst/>
                      </a:pPr>
                      <a:endParaRPr lang="en-US" sz="1700" b="0" i="0" cap="none" spc="0" dirty="0">
                        <a:solidFill>
                          <a:schemeClr val="tx1"/>
                        </a:solidFill>
                        <a:latin typeface="Gill Sans Light" panose="020B0302020104020203" pitchFamily="34" charset="-79"/>
                        <a:cs typeface="Gill Sans Light" panose="020B0302020104020203" pitchFamily="34" charset="-79"/>
                      </a:endParaRPr>
                    </a:p>
                  </a:txBody>
                  <a:tcPr marL="105018" marR="105018" marT="105018" marB="105018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498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7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306F13-CC04-BFB9-0182-7674898E4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426459"/>
            <a:ext cx="6331070" cy="3594779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b="1" dirty="0"/>
              <a:t>Parametric insurance </a:t>
            </a:r>
            <a:r>
              <a:rPr lang="en-US" dirty="0"/>
              <a:t>that supports the release of anticipatory funding in response to emerging risks of food insecurity</a:t>
            </a:r>
          </a:p>
          <a:p>
            <a:pPr>
              <a:lnSpc>
                <a:spcPct val="110000"/>
              </a:lnSpc>
            </a:pPr>
            <a:r>
              <a:rPr lang="en-US" dirty="0"/>
              <a:t>Draws on a series of hazard indicators</a:t>
            </a:r>
          </a:p>
          <a:p>
            <a:pPr>
              <a:lnSpc>
                <a:spcPct val="110000"/>
              </a:lnSpc>
            </a:pPr>
            <a:r>
              <a:rPr lang="en-US" dirty="0"/>
              <a:t>VIEWS provides forecasts for the conflict component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Working on approach to assess predicted conflicts in terms of return periods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 be accompanied by uncertainty estimates</a:t>
            </a:r>
          </a:p>
          <a:p>
            <a:pPr>
              <a:lnSpc>
                <a:spcPct val="110000"/>
              </a:lnSpc>
            </a:pPr>
            <a:r>
              <a:rPr lang="en-US" dirty="0"/>
              <a:t>Prototype launched in July 2025 on the sidelines of the 44</a:t>
            </a:r>
            <a:r>
              <a:rPr lang="en-US" baseline="30000" dirty="0"/>
              <a:t>th</a:t>
            </a:r>
            <a:r>
              <a:rPr lang="en-US" dirty="0"/>
              <a:t> Session of the FAO Ministerial Conference. </a:t>
            </a:r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6A3FB6B-1CFE-B7B6-8653-CE556B6346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20000" y="2426459"/>
            <a:ext cx="3733800" cy="2063763"/>
          </a:xfrm>
          <a:prstGeom prst="roundRect">
            <a:avLst>
              <a:gd name="adj" fmla="val 3414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4C7AB-D2AF-CDA0-D228-41AE7EB2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5502A-C990-B590-9097-62BEA1F4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3294F-8557-7D01-F80A-41A4DCBE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70AFA9-D9BD-855B-F3D5-6D48EF1DE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76"/>
            <a:ext cx="9220200" cy="473075"/>
          </a:xfrm>
        </p:spPr>
        <p:txBody>
          <a:bodyPr/>
          <a:lstStyle/>
          <a:p>
            <a:r>
              <a:rPr lang="en-US" dirty="0"/>
              <a:t>FAO’s </a:t>
            </a:r>
            <a:r>
              <a:rPr lang="en-US" i="1" dirty="0"/>
              <a:t>Financing for Shock-Driven Food Crisis (FSFC)</a:t>
            </a:r>
            <a:r>
              <a:rPr lang="en-US" dirty="0"/>
              <a:t> </a:t>
            </a:r>
            <a:r>
              <a:rPr lang="en-US" i="1" dirty="0"/>
              <a:t>Facility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8E8435-DC7F-C08B-76DA-178E23EF5B93}"/>
              </a:ext>
            </a:extLst>
          </p:cNvPr>
          <p:cNvSpPr txBox="1"/>
          <p:nvPr/>
        </p:nvSpPr>
        <p:spPr>
          <a:xfrm>
            <a:off x="846107" y="1409721"/>
            <a:ext cx="10652185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A global mechanism designed to prevent and rapidly respond to food crises by acting on early warnings before disasters escalate.  </a:t>
            </a:r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C7E2E1-FC60-9800-00B1-0549ABEEE4BA}"/>
              </a:ext>
            </a:extLst>
          </p:cNvPr>
          <p:cNvSpPr txBox="1"/>
          <p:nvPr/>
        </p:nvSpPr>
        <p:spPr>
          <a:xfrm>
            <a:off x="7557457" y="4760341"/>
            <a:ext cx="4329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FAO Risk Monitor, available at </a:t>
            </a:r>
          </a:p>
          <a:p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  <a:hlinkClick r:id="rId3"/>
              </a:rPr>
              <a:t>https://riskmonitor.fao.org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</a:t>
            </a:r>
          </a:p>
          <a:p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    </a:t>
            </a:r>
            <a:r>
              <a:rPr lang="en-US" sz="1600" dirty="0">
                <a:latin typeface="Gill Sans Light" panose="020B0302020104020203" pitchFamily="34" charset="-79"/>
                <a:cs typeface="Gill Sans Light" panose="020B0302020104020203" pitchFamily="34" charset="-79"/>
                <a:hlinkClick r:id="rId4"/>
              </a:rPr>
              <a:t>Read FAO announcement (FAO.org)</a:t>
            </a:r>
            <a:endParaRPr lang="en-US" sz="1600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1" name="Content Placeholder 12" descr="Books with solid fill">
            <a:extLst>
              <a:ext uri="{FF2B5EF4-FFF2-40B4-BE49-F238E27FC236}">
                <a16:creationId xmlns:a16="http://schemas.microsoft.com/office/drawing/2014/main" id="{566A6793-95C9-02E7-9AE2-7C278855F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0000" y="5554677"/>
            <a:ext cx="227162" cy="2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33C982-67AA-C762-2831-75744FC1B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35844"/>
            <a:ext cx="10272623" cy="435133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accent4"/>
                </a:solidFill>
              </a:rPr>
              <a:t>Interested in piloting an AA solution with us? Get in touch!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DFC30-3020-5EC2-2FF2-7EF41FB8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8DFFC-602E-36CE-E848-976BB8A2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600F-08BC-76A5-F273-70E79AF1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9123C86-2D4E-1524-F12D-F3766A2C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39255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8B8E5D-EF70-6C8F-2778-F6CD7BC03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2763" y="739075"/>
            <a:ext cx="6073776" cy="24511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EAE3F2-2365-8536-0FC2-7173A2926A1B}"/>
              </a:ext>
            </a:extLst>
          </p:cNvPr>
          <p:cNvSpPr txBox="1"/>
          <p:nvPr/>
        </p:nvSpPr>
        <p:spPr>
          <a:xfrm>
            <a:off x="1022763" y="2984362"/>
            <a:ext cx="42250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Angelica Lindqvist-McGowan</a:t>
            </a:r>
            <a:b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800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Head of Strategic Communications, VIEWS</a:t>
            </a:r>
            <a:b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Department of Peace and Conflict Research, </a:t>
            </a:r>
            <a:b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Uppsala University</a:t>
            </a:r>
            <a:b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     </a:t>
            </a:r>
            <a:r>
              <a:rPr lang="en-US" sz="1800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angelica.l.mcgowan@pcr.uu.se</a:t>
            </a:r>
            <a:endParaRPr lang="en-US" sz="1800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BB25D8-D484-908C-A739-F04AE36D004F}"/>
              </a:ext>
            </a:extLst>
          </p:cNvPr>
          <p:cNvSpPr txBox="1"/>
          <p:nvPr/>
        </p:nvSpPr>
        <p:spPr>
          <a:xfrm>
            <a:off x="6096000" y="2984362"/>
            <a:ext cx="42250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Paola Vesco</a:t>
            </a:r>
            <a:b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1800" i="1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Senior Researcher</a:t>
            </a:r>
          </a:p>
          <a:p>
            <a:r>
              <a:rPr lang="en-US" sz="18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Peace Research Institute Oslo </a:t>
            </a:r>
          </a:p>
          <a:p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     </a:t>
            </a:r>
            <a:r>
              <a:rPr lang="en-US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paoves@prio.org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endParaRPr lang="en-US" sz="1800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1" name="Graphic 10" descr="Mailbox outline">
            <a:extLst>
              <a:ext uri="{FF2B5EF4-FFF2-40B4-BE49-F238E27FC236}">
                <a16:creationId xmlns:a16="http://schemas.microsoft.com/office/drawing/2014/main" id="{5BE57337-D62C-91E8-1DB7-177E7C2C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58948" y="3850073"/>
            <a:ext cx="347870" cy="347870"/>
          </a:xfrm>
          <a:prstGeom prst="rect">
            <a:avLst/>
          </a:prstGeom>
        </p:spPr>
      </p:pic>
      <p:pic>
        <p:nvPicPr>
          <p:cNvPr id="12" name="Graphic 11" descr="Mailbox outline">
            <a:extLst>
              <a:ext uri="{FF2B5EF4-FFF2-40B4-BE49-F238E27FC236}">
                <a16:creationId xmlns:a16="http://schemas.microsoft.com/office/drawing/2014/main" id="{43ADE2E9-8CF4-1F12-4ACD-64930B546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5772" y="4127072"/>
            <a:ext cx="347870" cy="347870"/>
          </a:xfrm>
          <a:prstGeom prst="rect">
            <a:avLst/>
          </a:prstGeom>
        </p:spPr>
      </p:pic>
      <p:pic>
        <p:nvPicPr>
          <p:cNvPr id="13" name="Graphic 12" descr="Email outline">
            <a:extLst>
              <a:ext uri="{FF2B5EF4-FFF2-40B4-BE49-F238E27FC236}">
                <a16:creationId xmlns:a16="http://schemas.microsoft.com/office/drawing/2014/main" id="{2062AD17-3D20-6353-D02D-586C1970E5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58948" y="5325808"/>
            <a:ext cx="367893" cy="367893"/>
          </a:xfrm>
          <a:prstGeom prst="rect">
            <a:avLst/>
          </a:prstGeom>
        </p:spPr>
      </p:pic>
      <p:pic>
        <p:nvPicPr>
          <p:cNvPr id="14" name="Graphic 13" descr="Internet outline">
            <a:extLst>
              <a:ext uri="{FF2B5EF4-FFF2-40B4-BE49-F238E27FC236}">
                <a16:creationId xmlns:a16="http://schemas.microsoft.com/office/drawing/2014/main" id="{34428833-A8F1-D262-B8E2-9A313856D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763" y="5267360"/>
            <a:ext cx="484790" cy="484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7A93C8-70C5-336F-EBD6-B57E4E6341E5}"/>
              </a:ext>
            </a:extLst>
          </p:cNvPr>
          <p:cNvSpPr txBox="1"/>
          <p:nvPr/>
        </p:nvSpPr>
        <p:spPr>
          <a:xfrm>
            <a:off x="1613624" y="5363155"/>
            <a:ext cx="320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https://viewsforecasting.org/</a:t>
            </a:r>
            <a:endParaRPr lang="en-US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637DD-9F3A-7B40-B402-B03A79A57870}"/>
              </a:ext>
            </a:extLst>
          </p:cNvPr>
          <p:cNvSpPr txBox="1"/>
          <p:nvPr/>
        </p:nvSpPr>
        <p:spPr>
          <a:xfrm>
            <a:off x="6643936" y="5325808"/>
            <a:ext cx="28308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info@viewsforecasting.org</a:t>
            </a:r>
            <a:r>
              <a:rPr lang="en-US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</a:p>
          <a:p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128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C29DF-1B5F-839E-1BA4-7F5E8AB44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12" y="2884074"/>
            <a:ext cx="5157787" cy="2801109"/>
          </a:xfrm>
        </p:spPr>
        <p:txBody>
          <a:bodyPr anchor="ctr">
            <a:normAutofit fontScale="85000" lnSpcReduction="20000"/>
          </a:bodyPr>
          <a:lstStyle/>
          <a:p>
            <a:pPr marL="231775" indent="-219075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b="1" dirty="0">
                <a:solidFill>
                  <a:schemeClr val="accent4"/>
                </a:solidFill>
              </a:rPr>
              <a:t>Global coverage </a:t>
            </a:r>
            <a:r>
              <a:rPr lang="en-US" dirty="0"/>
              <a:t>at the country level</a:t>
            </a:r>
          </a:p>
          <a:p>
            <a:pPr marL="231775" indent="-219075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b="1" dirty="0">
                <a:solidFill>
                  <a:schemeClr val="accent4"/>
                </a:solidFill>
              </a:rPr>
              <a:t>High-resolution (0.5°), subnational forecasts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en-US" dirty="0"/>
              <a:t>across Africa and the Middle East</a:t>
            </a:r>
          </a:p>
          <a:p>
            <a:pPr marL="231775" indent="-219075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b="1" dirty="0">
                <a:solidFill>
                  <a:schemeClr val="accent4"/>
                </a:solidFill>
              </a:rPr>
              <a:t>Rolling 3-year window</a:t>
            </a:r>
            <a:r>
              <a:rPr lang="en-US" dirty="0"/>
              <a:t>, updated monthly </a:t>
            </a:r>
          </a:p>
          <a:p>
            <a:pPr marL="231775" indent="-219075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b="1" dirty="0">
                <a:solidFill>
                  <a:schemeClr val="accent4"/>
                </a:solidFill>
              </a:rPr>
              <a:t>Open data and scalable tools </a:t>
            </a:r>
            <a:r>
              <a:rPr lang="en-US" dirty="0"/>
              <a:t>to support policymakers, practitioners, and fellow researchers in anticipating violence, allocating resources, and mitigating human suffering.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40EFBF-5996-E35C-3A34-C96DDEAF8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D3D493-3FBF-A301-52A0-FD27AAA69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58E295-7CE5-A9E5-F3EA-E75D51AB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54257B0-3395-160A-36E6-C6CFD198B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VIEWS?</a:t>
            </a:r>
          </a:p>
        </p:txBody>
      </p:sp>
      <p:pic>
        <p:nvPicPr>
          <p:cNvPr id="19" name="Content Placeholder 11" descr="A computer with a map on it&#10;&#10;AI-generated content may be incorrect.">
            <a:extLst>
              <a:ext uri="{FF2B5EF4-FFF2-40B4-BE49-F238E27FC236}">
                <a16:creationId xmlns:a16="http://schemas.microsoft.com/office/drawing/2014/main" id="{2695AD8A-79DC-923F-F4D3-EAD816096D2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t="23596" b="24502"/>
          <a:stretch>
            <a:fillRect/>
          </a:stretch>
        </p:blipFill>
        <p:spPr>
          <a:xfrm>
            <a:off x="6096000" y="2658770"/>
            <a:ext cx="6006409" cy="26637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22938" endPos="35000" dir="5400000" sy="-100000" algn="bl" rotWithShape="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E0A82C6-269C-CFFA-5C0A-2A9E2AEB1268}"/>
              </a:ext>
            </a:extLst>
          </p:cNvPr>
          <p:cNvSpPr txBox="1"/>
          <p:nvPr/>
        </p:nvSpPr>
        <p:spPr>
          <a:xfrm>
            <a:off x="836612" y="1588412"/>
            <a:ext cx="7093130" cy="1172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None/>
            </a:pPr>
            <a:r>
              <a:rPr lang="en-US" sz="20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The Violence &amp; Impacts Early-Warning System (VIEWS) is a cutting-edge AI-powered forecasting platform that provides monthly, forward-looking predictions of armed conflict. </a:t>
            </a:r>
          </a:p>
        </p:txBody>
      </p:sp>
    </p:spTree>
    <p:extLst>
      <p:ext uri="{BB962C8B-B14F-4D97-AF65-F5344CB8AC3E}">
        <p14:creationId xmlns:p14="http://schemas.microsoft.com/office/powerpoint/2010/main" val="1441553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A28BD-30A0-B7DD-2C63-627F5F3F2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7DD9D-A950-AC15-2831-6E96C87E8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953031"/>
            <a:ext cx="5157787" cy="4007210"/>
          </a:xfrm>
        </p:spPr>
        <p:txBody>
          <a:bodyPr anchor="ctr">
            <a:normAutofit fontScale="70000" lnSpcReduction="20000"/>
          </a:bodyPr>
          <a:lstStyle/>
          <a:p>
            <a:pPr marL="12700" indent="0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  <a:buNone/>
            </a:pPr>
            <a:r>
              <a:rPr lang="en-US" sz="2400" b="1" dirty="0">
                <a:solidFill>
                  <a:schemeClr val="accent4"/>
                </a:solidFill>
              </a:rPr>
              <a:t>Forecasts for the predicted likelihood and intensity of armed conflict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Forecasted number of fatalities per country/grid cell and month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Forecasted probability of observing at least 25 BRDs per country and month, and/or at least 1 BRD per grid cell and month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endParaRPr lang="en-US" sz="2400" b="1" dirty="0">
              <a:solidFill>
                <a:schemeClr val="accent4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4"/>
                </a:solidFill>
              </a:rPr>
              <a:t>Current focus on state-based conflict (UCDP definition)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Fatal use of organized armed force, resulting in at least 25 direct deaths per country and year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Due to an incompatibility over government of territory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Involving at least one governmental actor, affiliated with the ‘party controlling the capital of the state’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4262305-1048-0C23-26F1-68BF5CB8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47C3B7-E695-047C-906F-B82888BF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FC2863-EB3D-8D50-9252-9EFB82F1A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ACAA85-40BE-049F-29EF-EDA46B3DC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VIEWS Predicts</a:t>
            </a:r>
          </a:p>
        </p:txBody>
      </p:sp>
      <p:pic>
        <p:nvPicPr>
          <p:cNvPr id="19" name="Content Placeholder 11" descr="A computer with a map on it&#10;&#10;AI-generated content may be incorrect.">
            <a:extLst>
              <a:ext uri="{FF2B5EF4-FFF2-40B4-BE49-F238E27FC236}">
                <a16:creationId xmlns:a16="http://schemas.microsoft.com/office/drawing/2014/main" id="{658138F9-B307-0C6A-B415-3A32C03346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23596" b="24502"/>
          <a:stretch>
            <a:fillRect/>
          </a:stretch>
        </p:blipFill>
        <p:spPr>
          <a:xfrm>
            <a:off x="6096000" y="2658770"/>
            <a:ext cx="6006409" cy="266373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22938" endPos="35000" dir="5400000" sy="-100000" algn="bl" rotWithShape="0"/>
          </a:effectLst>
        </p:spPr>
      </p:pic>
      <p:pic>
        <p:nvPicPr>
          <p:cNvPr id="4" name="Picture Placeholder 54" descr="A screenshot of a map&#10;&#10;AI-generated content may be incorrect.">
            <a:extLst>
              <a:ext uri="{FF2B5EF4-FFF2-40B4-BE49-F238E27FC236}">
                <a16:creationId xmlns:a16="http://schemas.microsoft.com/office/drawing/2014/main" id="{B5313680-5588-FB6F-86B8-DD01A97BFC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9" b="879"/>
          <a:stretch>
            <a:fillRect/>
          </a:stretch>
        </p:blipFill>
        <p:spPr>
          <a:xfrm>
            <a:off x="7049885" y="2818887"/>
            <a:ext cx="4090747" cy="2252560"/>
          </a:xfrm>
          <a:prstGeom prst="roundRect">
            <a:avLst>
              <a:gd name="adj" fmla="val 2746"/>
            </a:avLst>
          </a:prstGeom>
        </p:spPr>
      </p:pic>
    </p:spTree>
    <p:extLst>
      <p:ext uri="{BB962C8B-B14F-4D97-AF65-F5344CB8AC3E}">
        <p14:creationId xmlns:p14="http://schemas.microsoft.com/office/powerpoint/2010/main" val="1567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73A2934-B9A2-4D56-7C4A-75DBA6BE68D3}"/>
              </a:ext>
            </a:extLst>
          </p:cNvPr>
          <p:cNvSpPr/>
          <p:nvPr/>
        </p:nvSpPr>
        <p:spPr>
          <a:xfrm>
            <a:off x="669924" y="2163500"/>
            <a:ext cx="2635280" cy="2938223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6E0251-BA09-13D2-21B0-7671B4EF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7C7E0-D39D-62E4-4887-5994732B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1B2D1-7817-AC1A-A729-9BE5FCE52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282A80-AFE5-C69A-1FEE-58F0FD411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Points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5706B63-49EC-432A-5056-F14426962E9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489772" y="3669086"/>
            <a:ext cx="2548133" cy="179644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DE0473-EDE1-F62A-656D-B83825ECAB6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373254" y="3645277"/>
            <a:ext cx="1387475" cy="203453"/>
          </a:xfrm>
        </p:spPr>
        <p:txBody>
          <a:bodyPr/>
          <a:lstStyle/>
          <a:p>
            <a:r>
              <a:rPr lang="en-US" sz="800" dirty="0"/>
              <a:t>Photo: Adobe Stock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16AD58-459B-073C-B422-592287438C7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43327" y="4274159"/>
            <a:ext cx="2591088" cy="9017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Explore the VIEWS forecasts in our interactive data dashboard. 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A6135C-0223-9F09-5CFF-A66DF10615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96284" y="4274159"/>
            <a:ext cx="2490408" cy="9017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Connect our forecasts to in-house platform and data solutions.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BD11D60-644E-9DA4-32D4-36798F3E1CF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05626" y="4274160"/>
            <a:ext cx="2480636" cy="901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tx1"/>
                </a:solidFill>
              </a:rPr>
              <a:t>Download the latest forecasts as csv files from our website</a:t>
            </a:r>
          </a:p>
          <a:p>
            <a:endParaRPr lang="en-US" dirty="0"/>
          </a:p>
        </p:txBody>
      </p:sp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43AB4BC6-DFB4-F76A-3327-9E0E0E4471B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3322" b="3322"/>
          <a:stretch/>
        </p:blipFill>
        <p:spPr>
          <a:xfrm>
            <a:off x="3489772" y="2252480"/>
            <a:ext cx="2496919" cy="1403336"/>
          </a:xfrm>
          <a:prstGeom prst="roundRect">
            <a:avLst>
              <a:gd name="adj" fmla="val 1698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BD5CDA83-3DEF-0AB6-D03A-B7F43FDB07F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/>
          <a:srcRect t="7848" b="7848"/>
          <a:stretch/>
        </p:blipFill>
        <p:spPr>
          <a:xfrm>
            <a:off x="6205626" y="2261631"/>
            <a:ext cx="2480636" cy="1394185"/>
          </a:xfrm>
          <a:prstGeom prst="roundRect">
            <a:avLst>
              <a:gd name="adj" fmla="val 2277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F85752D-A3C7-AC3C-E536-9849547F3791}"/>
              </a:ext>
            </a:extLst>
          </p:cNvPr>
          <p:cNvSpPr/>
          <p:nvPr/>
        </p:nvSpPr>
        <p:spPr>
          <a:xfrm>
            <a:off x="3420749" y="2166582"/>
            <a:ext cx="2635280" cy="2935141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778C012-8527-841D-DA68-58E3EEE3DA7F}"/>
              </a:ext>
            </a:extLst>
          </p:cNvPr>
          <p:cNvSpPr/>
          <p:nvPr/>
        </p:nvSpPr>
        <p:spPr>
          <a:xfrm>
            <a:off x="6125449" y="2166582"/>
            <a:ext cx="2635280" cy="2935141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517176-7526-82BE-DC0C-B782672766AD}"/>
              </a:ext>
            </a:extLst>
          </p:cNvPr>
          <p:cNvSpPr/>
          <p:nvPr/>
        </p:nvSpPr>
        <p:spPr>
          <a:xfrm>
            <a:off x="8868108" y="2166582"/>
            <a:ext cx="2635280" cy="2935141"/>
          </a:xfrm>
          <a:prstGeom prst="rect">
            <a:avLst/>
          </a:prstGeom>
          <a:noFill/>
          <a:ln w="0">
            <a:solidFill>
              <a:schemeClr val="bg1">
                <a:lumMod val="75000"/>
              </a:schemeClr>
            </a:solidFill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Placeholder 18">
            <a:extLst>
              <a:ext uri="{FF2B5EF4-FFF2-40B4-BE49-F238E27FC236}">
                <a16:creationId xmlns:a16="http://schemas.microsoft.com/office/drawing/2014/main" id="{3E6179C7-ADD3-F3D6-2A1C-22733F53F4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8" b="398"/>
          <a:stretch/>
        </p:blipFill>
        <p:spPr>
          <a:xfrm>
            <a:off x="8935973" y="2266994"/>
            <a:ext cx="2512392" cy="1392797"/>
          </a:xfrm>
          <a:prstGeom prst="roundRect">
            <a:avLst>
              <a:gd name="adj" fmla="val 2639"/>
            </a:avLst>
          </a:prstGeom>
          <a:effectLst>
            <a:outerShdw blurRad="76200" dist="25400" dir="2700000" algn="tl" rotWithShape="0">
              <a:prstClr val="black">
                <a:alpha val="1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83E41C-1F0E-F16A-ABF0-1ACD4EEB83CB}"/>
              </a:ext>
            </a:extLst>
          </p:cNvPr>
          <p:cNvSpPr txBox="1"/>
          <p:nvPr/>
        </p:nvSpPr>
        <p:spPr>
          <a:xfrm>
            <a:off x="8935973" y="4261459"/>
            <a:ext cx="255830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spcBef>
                <a:spcPts val="1000"/>
              </a:spcBef>
            </a:pP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Explore, download, or use the HDX API to connect our data to in-house solutions.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1FDE10E-C41B-AEE4-721B-96BCECCAFAAA}"/>
              </a:ext>
            </a:extLst>
          </p:cNvPr>
          <p:cNvSpPr txBox="1"/>
          <p:nvPr/>
        </p:nvSpPr>
        <p:spPr>
          <a:xfrm>
            <a:off x="8883531" y="3859317"/>
            <a:ext cx="2674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HDX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013BC0-3125-0525-9277-B1E36F12FB3D}"/>
              </a:ext>
            </a:extLst>
          </p:cNvPr>
          <p:cNvSpPr txBox="1"/>
          <p:nvPr/>
        </p:nvSpPr>
        <p:spPr>
          <a:xfrm>
            <a:off x="6184205" y="3877359"/>
            <a:ext cx="2674794" cy="37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Downloads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9A94AE-C19A-EACD-ED7A-CEDA1DDF3C73}"/>
              </a:ext>
            </a:extLst>
          </p:cNvPr>
          <p:cNvSpPr txBox="1"/>
          <p:nvPr/>
        </p:nvSpPr>
        <p:spPr>
          <a:xfrm>
            <a:off x="3489772" y="3877359"/>
            <a:ext cx="2490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API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36AA5-1EDD-F3E9-A8D7-5EC269DE8E6C}"/>
              </a:ext>
            </a:extLst>
          </p:cNvPr>
          <p:cNvSpPr txBox="1"/>
          <p:nvPr/>
        </p:nvSpPr>
        <p:spPr>
          <a:xfrm>
            <a:off x="734218" y="3878225"/>
            <a:ext cx="2501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Data Dashboard</a:t>
            </a:r>
          </a:p>
        </p:txBody>
      </p:sp>
      <p:pic>
        <p:nvPicPr>
          <p:cNvPr id="6" name="CM_forecasts_UN.mov">
            <a:hlinkClick r:id="" action="ppaction://media"/>
            <a:extLst>
              <a:ext uri="{FF2B5EF4-FFF2-40B4-BE49-F238E27FC236}">
                <a16:creationId xmlns:a16="http://schemas.microsoft.com/office/drawing/2014/main" id="{21164A4E-2CB3-0E35-E50E-2952EE410E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219" y="2224196"/>
            <a:ext cx="2501498" cy="1421082"/>
          </a:xfrm>
          <a:prstGeom prst="roundRect">
            <a:avLst>
              <a:gd name="adj" fmla="val 2511"/>
            </a:avLst>
          </a:prstGeom>
        </p:spPr>
      </p:pic>
    </p:spTree>
    <p:extLst>
      <p:ext uri="{BB962C8B-B14F-4D97-AF65-F5344CB8AC3E}">
        <p14:creationId xmlns:p14="http://schemas.microsoft.com/office/powerpoint/2010/main" val="356815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4" grpId="0" animBg="1"/>
      <p:bldP spid="10" grpId="0" build="p"/>
      <p:bldP spid="11" grpId="0" build="p"/>
      <p:bldP spid="12" grpId="0" build="p"/>
      <p:bldP spid="13" grpId="0" build="p"/>
      <p:bldP spid="14" grpId="0" build="p"/>
      <p:bldP spid="27" grpId="0" animBg="1"/>
      <p:bldP spid="28" grpId="0" animBg="1"/>
      <p:bldP spid="29" grpId="0" animBg="1"/>
      <p:bldP spid="33" grpId="0"/>
      <p:bldP spid="35" grpId="0"/>
      <p:bldP spid="36" grpId="0"/>
      <p:bldP spid="38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44C5D9-3C14-81FA-878D-2621B77487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Added Value</a:t>
            </a:r>
          </a:p>
        </p:txBody>
      </p:sp>
    </p:spTree>
    <p:extLst>
      <p:ext uri="{BB962C8B-B14F-4D97-AF65-F5344CB8AC3E}">
        <p14:creationId xmlns:p14="http://schemas.microsoft.com/office/powerpoint/2010/main" val="2946537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F164CE-FCF3-E456-A898-6849CD660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376741"/>
            <a:ext cx="5181600" cy="3864780"/>
          </a:xfrm>
        </p:spPr>
        <p:txBody>
          <a:bodyPr>
            <a:normAutofit/>
          </a:bodyPr>
          <a:lstStyle/>
          <a:p>
            <a:pPr marL="358775" indent="-342900">
              <a:buSzPct val="90000"/>
              <a:buFont typeface="System Font Regular"/>
              <a:buChar char="✅"/>
            </a:pPr>
            <a:r>
              <a:rPr lang="en-US" sz="1800" b="1" dirty="0">
                <a:solidFill>
                  <a:schemeClr val="accent4"/>
                </a:solidFill>
              </a:rPr>
              <a:t>Scale &amp; Coverage</a:t>
            </a:r>
            <a:br>
              <a:rPr lang="en-US" sz="1800" dirty="0"/>
            </a:br>
            <a:r>
              <a:rPr lang="en-US" sz="1800" dirty="0"/>
              <a:t>Track risks </a:t>
            </a:r>
            <a:r>
              <a:rPr lang="en-US" sz="1800" b="1" dirty="0"/>
              <a:t>globally and sub-nationally </a:t>
            </a:r>
            <a:r>
              <a:rPr lang="en-US" sz="1800" dirty="0"/>
              <a:t>– including in overlooked or low-visibility regions – without gaps in coverage. </a:t>
            </a:r>
            <a:br>
              <a:rPr lang="en-US" sz="1800" dirty="0"/>
            </a:br>
            <a:endParaRPr lang="en-US" sz="1800" dirty="0"/>
          </a:p>
          <a:p>
            <a:pPr marL="342900" indent="-327025">
              <a:buSzPct val="90000"/>
              <a:buFont typeface="System Font Regular"/>
              <a:buChar char="✅"/>
            </a:pPr>
            <a:r>
              <a:rPr lang="en-US" sz="1800" b="1" dirty="0">
                <a:solidFill>
                  <a:schemeClr val="accent4"/>
                </a:solidFill>
              </a:rPr>
              <a:t>Timeliness &amp; Consistency</a:t>
            </a:r>
            <a:br>
              <a:rPr lang="en-US" sz="1800" dirty="0"/>
            </a:br>
            <a:r>
              <a:rPr lang="en-US" sz="1800" dirty="0"/>
              <a:t>Receive </a:t>
            </a:r>
            <a:r>
              <a:rPr lang="en-US" sz="1800" b="1" dirty="0"/>
              <a:t>monthly updates</a:t>
            </a:r>
            <a:r>
              <a:rPr lang="en-US" sz="1800" dirty="0"/>
              <a:t> with forecasts 1–36 months ahead, based on consistent and transparent modeling. </a:t>
            </a:r>
          </a:p>
          <a:p>
            <a:pPr marL="15875" indent="0">
              <a:buSzPct val="90000"/>
              <a:buNone/>
            </a:pPr>
            <a:endParaRPr lang="en-US" sz="1800" dirty="0"/>
          </a:p>
          <a:p>
            <a:pPr marL="342900" indent="-327025">
              <a:buSzPct val="90000"/>
              <a:buFont typeface="System Font Regular"/>
              <a:buChar char="✅"/>
            </a:pPr>
            <a:r>
              <a:rPr lang="en-US" sz="1800" b="1" dirty="0">
                <a:solidFill>
                  <a:schemeClr val="accent4"/>
                </a:solidFill>
              </a:rPr>
              <a:t>Early Signal Detection</a:t>
            </a:r>
            <a:br>
              <a:rPr lang="en-US" sz="1800" dirty="0"/>
            </a:br>
            <a:r>
              <a:rPr lang="en-US" sz="1800" dirty="0"/>
              <a:t>Identify emerging risks </a:t>
            </a:r>
            <a:r>
              <a:rPr lang="en-US" sz="1800" b="1" dirty="0"/>
              <a:t>before they escalate</a:t>
            </a:r>
            <a:r>
              <a:rPr lang="en-US" sz="1800" dirty="0"/>
              <a:t>, using patterns too complex or dispersed for qualitative methods alone.</a:t>
            </a:r>
          </a:p>
          <a:p>
            <a:pPr marL="342900" indent="-327025">
              <a:buSzPct val="90000"/>
              <a:buFont typeface="System Font Regular"/>
              <a:buChar char="✅"/>
            </a:pPr>
            <a:endParaRPr lang="en-US" sz="1600" dirty="0"/>
          </a:p>
          <a:p>
            <a:pPr marL="15875" indent="0">
              <a:buSzPct val="90000"/>
              <a:buNone/>
            </a:pP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7C9DE-D581-5DBC-983E-5E2D7C97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103EB-790F-8CB2-8D83-6E7C7FA2A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9C66-2D10-0A6E-F685-803ADD306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0698271-A407-DCFF-30FB-10D1AA0E5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276"/>
            <a:ext cx="8702615" cy="473075"/>
          </a:xfrm>
        </p:spPr>
        <p:txBody>
          <a:bodyPr/>
          <a:lstStyle/>
          <a:p>
            <a:r>
              <a:rPr lang="en-US" dirty="0"/>
              <a:t>Why Use Computational Early Warning?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701412-9E81-A4A5-B8CA-875ECD0E5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6740"/>
            <a:ext cx="5181600" cy="3536976"/>
          </a:xfrm>
        </p:spPr>
        <p:txBody>
          <a:bodyPr>
            <a:noAutofit/>
          </a:bodyPr>
          <a:lstStyle/>
          <a:p>
            <a:pPr marL="342900" indent="-327025">
              <a:lnSpc>
                <a:spcPct val="100000"/>
              </a:lnSpc>
              <a:buSzPct val="90000"/>
              <a:buFont typeface="System Font Regular"/>
              <a:buChar char="✅"/>
            </a:pPr>
            <a:r>
              <a:rPr lang="en-US" sz="1800" b="1" dirty="0">
                <a:solidFill>
                  <a:schemeClr val="accent4"/>
                </a:solidFill>
              </a:rPr>
              <a:t>Scenario Planning Support</a:t>
            </a:r>
            <a:br>
              <a:rPr lang="en-US" sz="1800" dirty="0"/>
            </a:br>
            <a:r>
              <a:rPr lang="en-US" sz="1800" dirty="0"/>
              <a:t>Use probabilistic forecasts to </a:t>
            </a:r>
            <a:r>
              <a:rPr lang="en-US" sz="1800" b="1" dirty="0"/>
              <a:t>stress-test assumptions</a:t>
            </a:r>
            <a:r>
              <a:rPr lang="en-US" sz="1800" dirty="0"/>
              <a:t> and plan for </a:t>
            </a:r>
            <a:r>
              <a:rPr lang="en-US" sz="1800" b="1" dirty="0"/>
              <a:t>multiple plausible futures</a:t>
            </a:r>
            <a:r>
              <a:rPr lang="en-US" sz="1800" dirty="0"/>
              <a:t>, not just the most likely one (enabled with upcoming uncertainty modeling).</a:t>
            </a:r>
          </a:p>
          <a:p>
            <a:pPr marL="342900" indent="-327025">
              <a:lnSpc>
                <a:spcPct val="100000"/>
              </a:lnSpc>
              <a:buSzPct val="90000"/>
              <a:buFont typeface="System Font Regular"/>
              <a:buChar char="✅"/>
            </a:pPr>
            <a:endParaRPr lang="en-US" sz="1800" dirty="0"/>
          </a:p>
          <a:p>
            <a:pPr marL="342900" indent="-327025">
              <a:lnSpc>
                <a:spcPct val="100000"/>
              </a:lnSpc>
              <a:buSzPct val="90000"/>
              <a:buFont typeface="System Font Regular"/>
              <a:buChar char="✅"/>
            </a:pPr>
            <a:r>
              <a:rPr lang="en-US" sz="1800" b="1" dirty="0">
                <a:solidFill>
                  <a:schemeClr val="accent4"/>
                </a:solidFill>
              </a:rPr>
              <a:t>Accountability &amp; Transparency</a:t>
            </a:r>
            <a:br>
              <a:rPr lang="en-US" sz="1800" dirty="0"/>
            </a:br>
            <a:r>
              <a:rPr lang="en-US" sz="1800" dirty="0"/>
              <a:t>Ground decisions in </a:t>
            </a:r>
            <a:r>
              <a:rPr lang="en-US" sz="1800" b="1" dirty="0"/>
              <a:t>replicable, data-driven evidence</a:t>
            </a:r>
            <a:r>
              <a:rPr lang="en-US" sz="1800" dirty="0"/>
              <a:t>, complementing qualitative assessments and improving coordination.</a:t>
            </a:r>
            <a:br>
              <a:rPr lang="en-US" sz="1800" dirty="0"/>
            </a:br>
            <a:endParaRPr lang="en-US" sz="1800" dirty="0"/>
          </a:p>
          <a:p>
            <a:pPr>
              <a:lnSpc>
                <a:spcPct val="100000"/>
              </a:lnSpc>
            </a:pP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CAFEB5-E346-3C68-D552-CA07CEF571BF}"/>
              </a:ext>
            </a:extLst>
          </p:cNvPr>
          <p:cNvSpPr txBox="1"/>
          <p:nvPr/>
        </p:nvSpPr>
        <p:spPr>
          <a:xfrm>
            <a:off x="1084053" y="5389378"/>
            <a:ext cx="10023894" cy="923330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023894"/>
                      <a:gd name="connsiteY0" fmla="*/ 0 h 923330"/>
                      <a:gd name="connsiteX1" fmla="*/ 568021 w 10023894"/>
                      <a:gd name="connsiteY1" fmla="*/ 0 h 923330"/>
                      <a:gd name="connsiteX2" fmla="*/ 935563 w 10023894"/>
                      <a:gd name="connsiteY2" fmla="*/ 0 h 923330"/>
                      <a:gd name="connsiteX3" fmla="*/ 1804301 w 10023894"/>
                      <a:gd name="connsiteY3" fmla="*/ 0 h 923330"/>
                      <a:gd name="connsiteX4" fmla="*/ 2372322 w 10023894"/>
                      <a:gd name="connsiteY4" fmla="*/ 0 h 923330"/>
                      <a:gd name="connsiteX5" fmla="*/ 2940342 w 10023894"/>
                      <a:gd name="connsiteY5" fmla="*/ 0 h 923330"/>
                      <a:gd name="connsiteX6" fmla="*/ 3809080 w 10023894"/>
                      <a:gd name="connsiteY6" fmla="*/ 0 h 923330"/>
                      <a:gd name="connsiteX7" fmla="*/ 4276861 w 10023894"/>
                      <a:gd name="connsiteY7" fmla="*/ 0 h 923330"/>
                      <a:gd name="connsiteX8" fmla="*/ 5145599 w 10023894"/>
                      <a:gd name="connsiteY8" fmla="*/ 0 h 923330"/>
                      <a:gd name="connsiteX9" fmla="*/ 6014336 w 10023894"/>
                      <a:gd name="connsiteY9" fmla="*/ 0 h 923330"/>
                      <a:gd name="connsiteX10" fmla="*/ 6682596 w 10023894"/>
                      <a:gd name="connsiteY10" fmla="*/ 0 h 923330"/>
                      <a:gd name="connsiteX11" fmla="*/ 7551333 w 10023894"/>
                      <a:gd name="connsiteY11" fmla="*/ 0 h 923330"/>
                      <a:gd name="connsiteX12" fmla="*/ 8119354 w 10023894"/>
                      <a:gd name="connsiteY12" fmla="*/ 0 h 923330"/>
                      <a:gd name="connsiteX13" fmla="*/ 8687375 w 10023894"/>
                      <a:gd name="connsiteY13" fmla="*/ 0 h 923330"/>
                      <a:gd name="connsiteX14" fmla="*/ 9455873 w 10023894"/>
                      <a:gd name="connsiteY14" fmla="*/ 0 h 923330"/>
                      <a:gd name="connsiteX15" fmla="*/ 10023894 w 10023894"/>
                      <a:gd name="connsiteY15" fmla="*/ 0 h 923330"/>
                      <a:gd name="connsiteX16" fmla="*/ 10023894 w 10023894"/>
                      <a:gd name="connsiteY16" fmla="*/ 480132 h 923330"/>
                      <a:gd name="connsiteX17" fmla="*/ 10023894 w 10023894"/>
                      <a:gd name="connsiteY17" fmla="*/ 923330 h 923330"/>
                      <a:gd name="connsiteX18" fmla="*/ 9255395 w 10023894"/>
                      <a:gd name="connsiteY18" fmla="*/ 923330 h 923330"/>
                      <a:gd name="connsiteX19" fmla="*/ 8887853 w 10023894"/>
                      <a:gd name="connsiteY19" fmla="*/ 923330 h 923330"/>
                      <a:gd name="connsiteX20" fmla="*/ 8420071 w 10023894"/>
                      <a:gd name="connsiteY20" fmla="*/ 923330 h 923330"/>
                      <a:gd name="connsiteX21" fmla="*/ 7551333 w 10023894"/>
                      <a:gd name="connsiteY21" fmla="*/ 923330 h 923330"/>
                      <a:gd name="connsiteX22" fmla="*/ 6883074 w 10023894"/>
                      <a:gd name="connsiteY22" fmla="*/ 923330 h 923330"/>
                      <a:gd name="connsiteX23" fmla="*/ 6415292 w 10023894"/>
                      <a:gd name="connsiteY23" fmla="*/ 923330 h 923330"/>
                      <a:gd name="connsiteX24" fmla="*/ 5747033 w 10023894"/>
                      <a:gd name="connsiteY24" fmla="*/ 923330 h 923330"/>
                      <a:gd name="connsiteX25" fmla="*/ 5379490 w 10023894"/>
                      <a:gd name="connsiteY25" fmla="*/ 923330 h 923330"/>
                      <a:gd name="connsiteX26" fmla="*/ 5011947 w 10023894"/>
                      <a:gd name="connsiteY26" fmla="*/ 923330 h 923330"/>
                      <a:gd name="connsiteX27" fmla="*/ 4343687 w 10023894"/>
                      <a:gd name="connsiteY27" fmla="*/ 923330 h 923330"/>
                      <a:gd name="connsiteX28" fmla="*/ 3875906 w 10023894"/>
                      <a:gd name="connsiteY28" fmla="*/ 923330 h 923330"/>
                      <a:gd name="connsiteX29" fmla="*/ 3107407 w 10023894"/>
                      <a:gd name="connsiteY29" fmla="*/ 923330 h 923330"/>
                      <a:gd name="connsiteX30" fmla="*/ 2639625 w 10023894"/>
                      <a:gd name="connsiteY30" fmla="*/ 923330 h 923330"/>
                      <a:gd name="connsiteX31" fmla="*/ 1871127 w 10023894"/>
                      <a:gd name="connsiteY31" fmla="*/ 923330 h 923330"/>
                      <a:gd name="connsiteX32" fmla="*/ 1503584 w 10023894"/>
                      <a:gd name="connsiteY32" fmla="*/ 923330 h 923330"/>
                      <a:gd name="connsiteX33" fmla="*/ 735086 w 10023894"/>
                      <a:gd name="connsiteY33" fmla="*/ 923330 h 923330"/>
                      <a:gd name="connsiteX34" fmla="*/ 0 w 10023894"/>
                      <a:gd name="connsiteY34" fmla="*/ 923330 h 923330"/>
                      <a:gd name="connsiteX35" fmla="*/ 0 w 10023894"/>
                      <a:gd name="connsiteY35" fmla="*/ 489365 h 923330"/>
                      <a:gd name="connsiteX36" fmla="*/ 0 w 10023894"/>
                      <a:gd name="connsiteY36" fmla="*/ 0 h 923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0023894" h="923330" extrusionOk="0">
                        <a:moveTo>
                          <a:pt x="0" y="0"/>
                        </a:moveTo>
                        <a:cubicBezTo>
                          <a:pt x="139999" y="-1888"/>
                          <a:pt x="442302" y="-13489"/>
                          <a:pt x="568021" y="0"/>
                        </a:cubicBezTo>
                        <a:cubicBezTo>
                          <a:pt x="693740" y="13489"/>
                          <a:pt x="773291" y="2340"/>
                          <a:pt x="935563" y="0"/>
                        </a:cubicBezTo>
                        <a:cubicBezTo>
                          <a:pt x="1097835" y="-2340"/>
                          <a:pt x="1449977" y="-24246"/>
                          <a:pt x="1804301" y="0"/>
                        </a:cubicBezTo>
                        <a:cubicBezTo>
                          <a:pt x="2158625" y="24246"/>
                          <a:pt x="2089810" y="-17383"/>
                          <a:pt x="2372322" y="0"/>
                        </a:cubicBezTo>
                        <a:cubicBezTo>
                          <a:pt x="2654834" y="17383"/>
                          <a:pt x="2784701" y="-22322"/>
                          <a:pt x="2940342" y="0"/>
                        </a:cubicBezTo>
                        <a:cubicBezTo>
                          <a:pt x="3095983" y="22322"/>
                          <a:pt x="3528452" y="38442"/>
                          <a:pt x="3809080" y="0"/>
                        </a:cubicBezTo>
                        <a:cubicBezTo>
                          <a:pt x="4089708" y="-38442"/>
                          <a:pt x="4128394" y="-20867"/>
                          <a:pt x="4276861" y="0"/>
                        </a:cubicBezTo>
                        <a:cubicBezTo>
                          <a:pt x="4425328" y="20867"/>
                          <a:pt x="4818199" y="-34066"/>
                          <a:pt x="5145599" y="0"/>
                        </a:cubicBezTo>
                        <a:cubicBezTo>
                          <a:pt x="5472999" y="34066"/>
                          <a:pt x="5765774" y="-27279"/>
                          <a:pt x="6014336" y="0"/>
                        </a:cubicBezTo>
                        <a:cubicBezTo>
                          <a:pt x="6262898" y="27279"/>
                          <a:pt x="6427829" y="16738"/>
                          <a:pt x="6682596" y="0"/>
                        </a:cubicBezTo>
                        <a:cubicBezTo>
                          <a:pt x="6937363" y="-16738"/>
                          <a:pt x="7314594" y="-6416"/>
                          <a:pt x="7551333" y="0"/>
                        </a:cubicBezTo>
                        <a:cubicBezTo>
                          <a:pt x="7788072" y="6416"/>
                          <a:pt x="7847917" y="5315"/>
                          <a:pt x="8119354" y="0"/>
                        </a:cubicBezTo>
                        <a:cubicBezTo>
                          <a:pt x="8390791" y="-5315"/>
                          <a:pt x="8413631" y="-5218"/>
                          <a:pt x="8687375" y="0"/>
                        </a:cubicBezTo>
                        <a:cubicBezTo>
                          <a:pt x="8961119" y="5218"/>
                          <a:pt x="9180628" y="-22825"/>
                          <a:pt x="9455873" y="0"/>
                        </a:cubicBezTo>
                        <a:cubicBezTo>
                          <a:pt x="9731118" y="22825"/>
                          <a:pt x="9906776" y="-25162"/>
                          <a:pt x="10023894" y="0"/>
                        </a:cubicBezTo>
                        <a:cubicBezTo>
                          <a:pt x="10036348" y="236551"/>
                          <a:pt x="10026229" y="350972"/>
                          <a:pt x="10023894" y="480132"/>
                        </a:cubicBezTo>
                        <a:cubicBezTo>
                          <a:pt x="10021559" y="609292"/>
                          <a:pt x="10035276" y="814576"/>
                          <a:pt x="10023894" y="923330"/>
                        </a:cubicBezTo>
                        <a:cubicBezTo>
                          <a:pt x="9689665" y="932503"/>
                          <a:pt x="9489305" y="899014"/>
                          <a:pt x="9255395" y="923330"/>
                        </a:cubicBezTo>
                        <a:cubicBezTo>
                          <a:pt x="9021485" y="947646"/>
                          <a:pt x="8979182" y="924514"/>
                          <a:pt x="8887853" y="923330"/>
                        </a:cubicBezTo>
                        <a:cubicBezTo>
                          <a:pt x="8796524" y="922146"/>
                          <a:pt x="8618714" y="900851"/>
                          <a:pt x="8420071" y="923330"/>
                        </a:cubicBezTo>
                        <a:cubicBezTo>
                          <a:pt x="8221428" y="945809"/>
                          <a:pt x="7917744" y="927784"/>
                          <a:pt x="7551333" y="923330"/>
                        </a:cubicBezTo>
                        <a:cubicBezTo>
                          <a:pt x="7184922" y="918876"/>
                          <a:pt x="7200804" y="899534"/>
                          <a:pt x="6883074" y="923330"/>
                        </a:cubicBezTo>
                        <a:cubicBezTo>
                          <a:pt x="6565344" y="947126"/>
                          <a:pt x="6609468" y="922169"/>
                          <a:pt x="6415292" y="923330"/>
                        </a:cubicBezTo>
                        <a:cubicBezTo>
                          <a:pt x="6221116" y="924491"/>
                          <a:pt x="6054166" y="937638"/>
                          <a:pt x="5747033" y="923330"/>
                        </a:cubicBezTo>
                        <a:cubicBezTo>
                          <a:pt x="5439900" y="909022"/>
                          <a:pt x="5537510" y="929983"/>
                          <a:pt x="5379490" y="923330"/>
                        </a:cubicBezTo>
                        <a:cubicBezTo>
                          <a:pt x="5221470" y="916677"/>
                          <a:pt x="5098775" y="916824"/>
                          <a:pt x="5011947" y="923330"/>
                        </a:cubicBezTo>
                        <a:cubicBezTo>
                          <a:pt x="4925119" y="929836"/>
                          <a:pt x="4479142" y="898561"/>
                          <a:pt x="4343687" y="923330"/>
                        </a:cubicBezTo>
                        <a:cubicBezTo>
                          <a:pt x="4208232" y="948099"/>
                          <a:pt x="3984342" y="945345"/>
                          <a:pt x="3875906" y="923330"/>
                        </a:cubicBezTo>
                        <a:cubicBezTo>
                          <a:pt x="3767470" y="901315"/>
                          <a:pt x="3279917" y="892800"/>
                          <a:pt x="3107407" y="923330"/>
                        </a:cubicBezTo>
                        <a:cubicBezTo>
                          <a:pt x="2934897" y="953860"/>
                          <a:pt x="2848269" y="939814"/>
                          <a:pt x="2639625" y="923330"/>
                        </a:cubicBezTo>
                        <a:cubicBezTo>
                          <a:pt x="2430981" y="906846"/>
                          <a:pt x="2221372" y="957778"/>
                          <a:pt x="1871127" y="923330"/>
                        </a:cubicBezTo>
                        <a:cubicBezTo>
                          <a:pt x="1520882" y="888882"/>
                          <a:pt x="1684826" y="928353"/>
                          <a:pt x="1503584" y="923330"/>
                        </a:cubicBezTo>
                        <a:cubicBezTo>
                          <a:pt x="1322342" y="918307"/>
                          <a:pt x="913375" y="919135"/>
                          <a:pt x="735086" y="923330"/>
                        </a:cubicBezTo>
                        <a:cubicBezTo>
                          <a:pt x="556797" y="927525"/>
                          <a:pt x="358406" y="899908"/>
                          <a:pt x="0" y="923330"/>
                        </a:cubicBezTo>
                        <a:cubicBezTo>
                          <a:pt x="96" y="712000"/>
                          <a:pt x="-17204" y="597394"/>
                          <a:pt x="0" y="489365"/>
                        </a:cubicBezTo>
                        <a:cubicBezTo>
                          <a:pt x="17204" y="381337"/>
                          <a:pt x="11139" y="13998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VIEWS does not replace expert analysis  – it </a:t>
            </a:r>
            <a:r>
              <a:rPr lang="en-US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empowers it.</a:t>
            </a:r>
            <a:b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It brings a structured, evidence-based layer to the decision-making toolkit, helping teams act earlier, plan better, and respond more effectively.</a:t>
            </a:r>
          </a:p>
        </p:txBody>
      </p:sp>
    </p:spTree>
    <p:extLst>
      <p:ext uri="{BB962C8B-B14F-4D97-AF65-F5344CB8AC3E}">
        <p14:creationId xmlns:p14="http://schemas.microsoft.com/office/powerpoint/2010/main" val="291614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EF375-5CEF-25E1-02AC-0FF7D8E11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4620EC-721D-BED5-78AB-67BC1DE93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Technology</a:t>
            </a:r>
          </a:p>
        </p:txBody>
      </p:sp>
    </p:spTree>
    <p:extLst>
      <p:ext uri="{BB962C8B-B14F-4D97-AF65-F5344CB8AC3E}">
        <p14:creationId xmlns:p14="http://schemas.microsoft.com/office/powerpoint/2010/main" val="207317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0744D-A800-5789-81DB-EFF9BF2B4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92D8F-E621-E1D7-55F9-92EF2637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Angelica Lindqvist-McGowan, Paola Vesco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E67345-A15D-1904-2D57-C035BA219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Violence &amp; Impacts Early-Warning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0D20A-7433-32BF-085E-A14C151F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8EF48-C551-274E-846A-FB9CFC37F5A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AB55B50-1D49-3DBB-F8C7-F78B9798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8276"/>
            <a:ext cx="7799173" cy="473075"/>
          </a:xfrm>
        </p:spPr>
        <p:txBody>
          <a:bodyPr/>
          <a:lstStyle/>
          <a:p>
            <a:r>
              <a:rPr lang="en-US" dirty="0"/>
              <a:t>What Data Does the Model Learn From?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635263-50C7-CA2D-8B93-977D5D5E4C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92891" y="2948880"/>
            <a:ext cx="3184955" cy="1590328"/>
          </a:xfrm>
        </p:spPr>
        <p:txBody>
          <a:bodyPr>
            <a:normAutofit/>
          </a:bodyPr>
          <a:lstStyle/>
          <a:p>
            <a:pPr marL="118872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Credible data providers</a:t>
            </a:r>
          </a:p>
          <a:p>
            <a:pPr marL="118872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Complete and transparent documentation</a:t>
            </a:r>
          </a:p>
          <a:p>
            <a:pPr marL="118872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Open data</a:t>
            </a:r>
          </a:p>
          <a:p>
            <a:endParaRPr lang="en-US" sz="16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B104447-0BD7-C4E2-73B7-9AB27EECB7F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88520" y="2918100"/>
            <a:ext cx="3162300" cy="2280933"/>
          </a:xfrm>
        </p:spPr>
        <p:txBody>
          <a:bodyPr>
            <a:noAutofit/>
          </a:bodyPr>
          <a:lstStyle/>
          <a:p>
            <a:pPr marL="119063" indent="-119063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Preferably monthly temporal units, ideally dating back to 1990</a:t>
            </a:r>
          </a:p>
          <a:p>
            <a:pPr marL="119063" indent="-119063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Global coverage at country level</a:t>
            </a:r>
          </a:p>
          <a:p>
            <a:pPr marL="119063" indent="-119063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Grid-level (0.5°) coverage for at least Africa &amp; the Middle East, preferably global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0BDF19-AACD-CF61-1D92-F89C1524A09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168846" y="2918101"/>
            <a:ext cx="3184954" cy="1621106"/>
          </a:xfrm>
        </p:spPr>
        <p:txBody>
          <a:bodyPr>
            <a:normAutofit/>
          </a:bodyPr>
          <a:lstStyle/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Timely updates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Structured &amp; standardized data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Well-maintained</a:t>
            </a:r>
          </a:p>
          <a:p>
            <a:pPr marL="119063" indent="-119063"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Sustainable financing for long-term operations</a:t>
            </a:r>
          </a:p>
          <a:p>
            <a:endParaRPr lang="en-US" sz="18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A21DF2D-D3DB-0B44-F844-F1699B2AC132}"/>
              </a:ext>
            </a:extLst>
          </p:cNvPr>
          <p:cNvSpPr txBox="1"/>
          <p:nvPr/>
        </p:nvSpPr>
        <p:spPr>
          <a:xfrm>
            <a:off x="792890" y="2548769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Reputability &amp; Transparency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E32125-E9A0-644E-0781-048C999F309F}"/>
              </a:ext>
            </a:extLst>
          </p:cNvPr>
          <p:cNvSpPr txBox="1"/>
          <p:nvPr/>
        </p:nvSpPr>
        <p:spPr>
          <a:xfrm>
            <a:off x="4465865" y="2548769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Wide &amp; Granular Coverage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4F0E62-D9E3-E628-A71B-5EBB383363DA}"/>
              </a:ext>
            </a:extLst>
          </p:cNvPr>
          <p:cNvSpPr txBox="1"/>
          <p:nvPr/>
        </p:nvSpPr>
        <p:spPr>
          <a:xfrm>
            <a:off x="8109841" y="2548769"/>
            <a:ext cx="31849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Good Maintenance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D04707-737A-EDFC-9A10-E6E7AB056062}"/>
              </a:ext>
            </a:extLst>
          </p:cNvPr>
          <p:cNvSpPr txBox="1"/>
          <p:nvPr/>
        </p:nvSpPr>
        <p:spPr>
          <a:xfrm>
            <a:off x="792890" y="1867556"/>
            <a:ext cx="184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Key Principles</a:t>
            </a:r>
          </a:p>
        </p:txBody>
      </p:sp>
    </p:spTree>
    <p:extLst>
      <p:ext uri="{BB962C8B-B14F-4D97-AF65-F5344CB8AC3E}">
        <p14:creationId xmlns:p14="http://schemas.microsoft.com/office/powerpoint/2010/main" val="155759177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VIEWS 2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307FE2"/>
      </a:accent1>
      <a:accent2>
        <a:srgbClr val="A3D183"/>
      </a:accent2>
      <a:accent3>
        <a:srgbClr val="E73A32"/>
      </a:accent3>
      <a:accent4>
        <a:srgbClr val="E9943A"/>
      </a:accent4>
      <a:accent5>
        <a:srgbClr val="453A93"/>
      </a:accent5>
      <a:accent6>
        <a:srgbClr val="2C0A41"/>
      </a:accent6>
      <a:hlink>
        <a:srgbClr val="8F8F8F"/>
      </a:hlink>
      <a:folHlink>
        <a:srgbClr val="A5A5A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4933</TotalTime>
  <Words>2215</Words>
  <Application>Microsoft Macintosh PowerPoint</Application>
  <PresentationFormat>Widescreen</PresentationFormat>
  <Paragraphs>294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GILL SANS LIGHT</vt:lpstr>
      <vt:lpstr>GILL SANS LIGHT</vt:lpstr>
      <vt:lpstr>Gill Sans SemiBold</vt:lpstr>
      <vt:lpstr>System Font Regular</vt:lpstr>
      <vt:lpstr>Custom Design</vt:lpstr>
      <vt:lpstr>PowerPoint Presentation</vt:lpstr>
      <vt:lpstr>Who Are We?</vt:lpstr>
      <vt:lpstr>What Is VIEWS?</vt:lpstr>
      <vt:lpstr>What VIEWS Predicts</vt:lpstr>
      <vt:lpstr>Access Points</vt:lpstr>
      <vt:lpstr>PowerPoint Presentation</vt:lpstr>
      <vt:lpstr>Why Use Computational Early Warning?</vt:lpstr>
      <vt:lpstr>PowerPoint Presentation</vt:lpstr>
      <vt:lpstr>What Data Does the Model Learn From?</vt:lpstr>
      <vt:lpstr>What Data Does the Model Learn From?</vt:lpstr>
      <vt:lpstr>What Data Does the Model Learn From?</vt:lpstr>
      <vt:lpstr>How Do We Collect and Transform Data?</vt:lpstr>
      <vt:lpstr>From Feature Sets to Sub-Model Forecasts</vt:lpstr>
      <vt:lpstr>From Sub-Model to Ensemble Forecasts</vt:lpstr>
      <vt:lpstr>Model Weighting in the Country-Level Ensemble</vt:lpstr>
      <vt:lpstr>PowerPoint Presentation</vt:lpstr>
      <vt:lpstr>How Well Does the Model Perform?</vt:lpstr>
      <vt:lpstr>How Well Does the Model Perform?</vt:lpstr>
      <vt:lpstr>How Well Does the Model Perform?</vt:lpstr>
      <vt:lpstr>PowerPoint Presentation</vt:lpstr>
      <vt:lpstr>How Can We Tackle the Prediction Problem?</vt:lpstr>
      <vt:lpstr>The Pipeline: From Better Models to Better Systems</vt:lpstr>
      <vt:lpstr>PowerPoint Presentation</vt:lpstr>
      <vt:lpstr>From Conflict to Conflict Impacts</vt:lpstr>
      <vt:lpstr>FAO’s Financing for Shock-Driven Food Crisis (FSFC) Facility </vt:lpstr>
      <vt:lpstr>Collaboration Opportunities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Angelica Lindqvist-McGowan</dc:creator>
  <cp:lastModifiedBy>Angelica Lindqvist-McGowan</cp:lastModifiedBy>
  <cp:revision>100</cp:revision>
  <dcterms:created xsi:type="dcterms:W3CDTF">2025-06-03T07:31:02Z</dcterms:created>
  <dcterms:modified xsi:type="dcterms:W3CDTF">2025-10-08T14:55:08Z</dcterms:modified>
</cp:coreProperties>
</file>