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4" r:id="rId3"/>
    <p:sldId id="273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800"/>
    <a:srgbClr val="307FE2"/>
    <a:srgbClr val="543D65"/>
    <a:srgbClr val="2D0A41"/>
    <a:srgbClr val="FFFFFF"/>
    <a:srgbClr val="453A94"/>
    <a:srgbClr val="9B6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7"/>
    <p:restoredTop sz="92240"/>
  </p:normalViewPr>
  <p:slideViewPr>
    <p:cSldViewPr snapToGrid="0">
      <p:cViewPr>
        <p:scale>
          <a:sx n="88" d="100"/>
          <a:sy n="88" d="100"/>
        </p:scale>
        <p:origin x="8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60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FB02B-DE1E-D04A-A08F-AB6B9DEB1338}" type="doc">
      <dgm:prSet loTypeId="urn:microsoft.com/office/officeart/2005/8/layout/process3" loCatId="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79262C9-8924-B24D-9349-FA8E047B6695}">
      <dgm:prSet phldrT="[Text]" custT="1"/>
      <dgm:spPr/>
      <dgm:t>
        <a:bodyPr anchor="t"/>
        <a:lstStyle/>
        <a:p>
          <a:pPr>
            <a:buNone/>
          </a:pPr>
          <a:r>
            <a:rPr lang="en-US" sz="1600" b="1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Data Ingestion &amp; Harmonization</a:t>
          </a:r>
          <a:endParaRPr lang="en-US" sz="1600" dirty="0"/>
        </a:p>
      </dgm:t>
    </dgm:pt>
    <dgm:pt modelId="{8B472EE0-0AB7-CF41-A15A-F2E7428BD838}" type="parTrans" cxnId="{F1583922-946A-8043-9A81-6CFF25DF8B22}">
      <dgm:prSet/>
      <dgm:spPr/>
      <dgm:t>
        <a:bodyPr/>
        <a:lstStyle/>
        <a:p>
          <a:endParaRPr lang="en-US"/>
        </a:p>
      </dgm:t>
    </dgm:pt>
    <dgm:pt modelId="{4DA225D9-1B0B-3E4D-B72D-394ADF9C725F}" type="sibTrans" cxnId="{F1583922-946A-8043-9A81-6CFF25DF8B22}">
      <dgm:prSet/>
      <dgm:spPr/>
      <dgm:t>
        <a:bodyPr/>
        <a:lstStyle/>
        <a:p>
          <a:endParaRPr lang="en-US"/>
        </a:p>
      </dgm:t>
    </dgm:pt>
    <dgm:pt modelId="{2956C919-AA69-F34D-9BF2-AF0C10E74A10}">
      <dgm:prSet phldrT="[Text]" custT="1"/>
      <dgm:spPr/>
      <dgm:t>
        <a:bodyPr anchor="t"/>
        <a:lstStyle/>
        <a:p>
          <a:r>
            <a:rPr lang="en-US" sz="1600" b="1" i="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Feature Engineering</a:t>
          </a:r>
        </a:p>
      </dgm:t>
    </dgm:pt>
    <dgm:pt modelId="{D063D6D7-62FF-9144-96F0-4E0CFC9C8EC6}" type="parTrans" cxnId="{AB434EC0-4E49-C141-8277-4EA5883F8A12}">
      <dgm:prSet/>
      <dgm:spPr/>
      <dgm:t>
        <a:bodyPr/>
        <a:lstStyle/>
        <a:p>
          <a:endParaRPr lang="en-US"/>
        </a:p>
      </dgm:t>
    </dgm:pt>
    <dgm:pt modelId="{50E75E0C-9F6B-CD45-9606-DAB96DF76443}" type="sibTrans" cxnId="{AB434EC0-4E49-C141-8277-4EA5883F8A12}">
      <dgm:prSet/>
      <dgm:spPr/>
      <dgm:t>
        <a:bodyPr/>
        <a:lstStyle/>
        <a:p>
          <a:endParaRPr lang="en-US"/>
        </a:p>
      </dgm:t>
    </dgm:pt>
    <dgm:pt modelId="{BC74FF89-5820-BB4A-92EF-683D3F86932F}">
      <dgm:prSet phldrT="[Text]"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Spatial and temporal lags</a:t>
          </a:r>
        </a:p>
      </dgm:t>
    </dgm:pt>
    <dgm:pt modelId="{B4C1A0F6-CB98-0F4C-AEB6-D24CE43A0798}" type="parTrans" cxnId="{C6E361AD-B77F-C947-ACF4-7360694DCA8A}">
      <dgm:prSet/>
      <dgm:spPr/>
      <dgm:t>
        <a:bodyPr/>
        <a:lstStyle/>
        <a:p>
          <a:endParaRPr lang="en-US"/>
        </a:p>
      </dgm:t>
    </dgm:pt>
    <dgm:pt modelId="{2DCCA9FE-BB51-7646-AEFA-6255D226603E}" type="sibTrans" cxnId="{C6E361AD-B77F-C947-ACF4-7360694DCA8A}">
      <dgm:prSet/>
      <dgm:spPr/>
      <dgm:t>
        <a:bodyPr/>
        <a:lstStyle/>
        <a:p>
          <a:endParaRPr lang="en-US"/>
        </a:p>
      </dgm:t>
    </dgm:pt>
    <dgm:pt modelId="{D58E9330-A8B0-6948-9729-29DC4E9AE465}">
      <dgm:prSet phldrT="[Text]" custT="1"/>
      <dgm:spPr/>
      <dgm:t>
        <a:bodyPr/>
        <a:lstStyle/>
        <a:p>
          <a:r>
            <a:rPr lang="en-US" sz="1600" b="1" i="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Predictor Datasets</a:t>
          </a:r>
        </a:p>
      </dgm:t>
    </dgm:pt>
    <dgm:pt modelId="{95AC5C75-753D-854A-AD3E-BFEFF66765EE}" type="parTrans" cxnId="{6E1BA3FF-D0F1-9A49-875E-B0AD0E173D71}">
      <dgm:prSet/>
      <dgm:spPr/>
      <dgm:t>
        <a:bodyPr/>
        <a:lstStyle/>
        <a:p>
          <a:endParaRPr lang="en-US"/>
        </a:p>
      </dgm:t>
    </dgm:pt>
    <dgm:pt modelId="{9812ABFC-90A5-4248-9066-CF88EE11A3F5}" type="sibTrans" cxnId="{6E1BA3FF-D0F1-9A49-875E-B0AD0E173D71}">
      <dgm:prSet/>
      <dgm:spPr/>
      <dgm:t>
        <a:bodyPr/>
        <a:lstStyle/>
        <a:p>
          <a:endParaRPr lang="en-US"/>
        </a:p>
      </dgm:t>
    </dgm:pt>
    <dgm:pt modelId="{1D5FDB54-3770-5541-BC22-298590BE7D9B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Large panel datasets</a:t>
          </a:r>
        </a:p>
      </dgm:t>
    </dgm:pt>
    <dgm:pt modelId="{C51D6A25-EFF6-1141-96AE-32D114A0DEAF}" type="parTrans" cxnId="{3959962D-1AE7-F740-A659-005469577C55}">
      <dgm:prSet/>
      <dgm:spPr/>
      <dgm:t>
        <a:bodyPr/>
        <a:lstStyle/>
        <a:p>
          <a:endParaRPr lang="en-US"/>
        </a:p>
      </dgm:t>
    </dgm:pt>
    <dgm:pt modelId="{BC438ED5-E75A-604F-943F-7DD19ED8B13F}" type="sibTrans" cxnId="{3959962D-1AE7-F740-A659-005469577C55}">
      <dgm:prSet/>
      <dgm:spPr/>
      <dgm:t>
        <a:bodyPr/>
        <a:lstStyle/>
        <a:p>
          <a:endParaRPr lang="en-US"/>
        </a:p>
      </dgm:t>
    </dgm:pt>
    <dgm:pt modelId="{A87E5855-8C39-4649-B684-72122574B2BA}">
      <dgm:prSet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Fetched from public data repositories and/or APIs</a:t>
          </a:r>
        </a:p>
      </dgm:t>
    </dgm:pt>
    <dgm:pt modelId="{9C217348-7DDF-C64D-AE7C-31087A0C5DF7}" type="parTrans" cxnId="{1BB46F42-52B6-DE4C-94CC-A9D564E19409}">
      <dgm:prSet/>
      <dgm:spPr/>
      <dgm:t>
        <a:bodyPr/>
        <a:lstStyle/>
        <a:p>
          <a:endParaRPr lang="en-US"/>
        </a:p>
      </dgm:t>
    </dgm:pt>
    <dgm:pt modelId="{83A56145-0DCE-1D4F-9B2C-17B256B84B44}" type="sibTrans" cxnId="{1BB46F42-52B6-DE4C-94CC-A9D564E19409}">
      <dgm:prSet/>
      <dgm:spPr/>
      <dgm:t>
        <a:bodyPr/>
        <a:lstStyle/>
        <a:p>
          <a:endParaRPr lang="en-US"/>
        </a:p>
      </dgm:t>
    </dgm:pt>
    <dgm:pt modelId="{C442765B-ECDA-2E4A-8993-6FECB874C1D2}">
      <dgm:prSet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Cleaned and harmonized</a:t>
          </a:r>
        </a:p>
      </dgm:t>
    </dgm:pt>
    <dgm:pt modelId="{C6289FEC-D32C-6E45-9A06-CB63F2EEF785}" type="parTrans" cxnId="{11DB9A30-4C64-3B4A-B3BA-7D3478FAC261}">
      <dgm:prSet/>
      <dgm:spPr/>
      <dgm:t>
        <a:bodyPr/>
        <a:lstStyle/>
        <a:p>
          <a:endParaRPr lang="en-US"/>
        </a:p>
      </dgm:t>
    </dgm:pt>
    <dgm:pt modelId="{E71FD819-D064-254D-83A7-50516D16B7D2}" type="sibTrans" cxnId="{11DB9A30-4C64-3B4A-B3BA-7D3478FAC261}">
      <dgm:prSet/>
      <dgm:spPr/>
      <dgm:t>
        <a:bodyPr/>
        <a:lstStyle/>
        <a:p>
          <a:endParaRPr lang="en-US"/>
        </a:p>
      </dgm:t>
    </dgm:pt>
    <dgm:pt modelId="{90856237-8D48-5A42-AEA0-182301B35D69}">
      <dgm:prSet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Result stored in internal database for raw data</a:t>
          </a:r>
        </a:p>
      </dgm:t>
    </dgm:pt>
    <dgm:pt modelId="{B2DEB58F-4CE8-C740-8E1D-F8575786512A}" type="parTrans" cxnId="{8E37AEC6-EBE7-4646-877D-0728D4150D55}">
      <dgm:prSet/>
      <dgm:spPr/>
      <dgm:t>
        <a:bodyPr/>
        <a:lstStyle/>
        <a:p>
          <a:endParaRPr lang="en-US"/>
        </a:p>
      </dgm:t>
    </dgm:pt>
    <dgm:pt modelId="{A13A9E18-14FD-C64B-BFBB-F0B86105622E}" type="sibTrans" cxnId="{8E37AEC6-EBE7-4646-877D-0728D4150D55}">
      <dgm:prSet/>
      <dgm:spPr/>
      <dgm:t>
        <a:bodyPr/>
        <a:lstStyle/>
        <a:p>
          <a:endParaRPr lang="en-US"/>
        </a:p>
      </dgm:t>
    </dgm:pt>
    <dgm:pt modelId="{4E381A25-188F-FD44-9BD2-F92293D370D3}">
      <dgm:prSet phldrT="[Text]"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Filling in for missing data</a:t>
          </a:r>
        </a:p>
      </dgm:t>
    </dgm:pt>
    <dgm:pt modelId="{C4DB4469-C482-B14E-B7EA-213A870D3097}" type="parTrans" cxnId="{A6360D38-6E99-DE42-89E4-F36D8C97A449}">
      <dgm:prSet/>
      <dgm:spPr/>
      <dgm:t>
        <a:bodyPr/>
        <a:lstStyle/>
        <a:p>
          <a:endParaRPr lang="en-US"/>
        </a:p>
      </dgm:t>
    </dgm:pt>
    <dgm:pt modelId="{95DE3B32-90E0-CE4B-A5F1-D6077C9AB62D}" type="sibTrans" cxnId="{A6360D38-6E99-DE42-89E4-F36D8C97A449}">
      <dgm:prSet/>
      <dgm:spPr/>
      <dgm:t>
        <a:bodyPr/>
        <a:lstStyle/>
        <a:p>
          <a:endParaRPr lang="en-US"/>
        </a:p>
      </dgm:t>
    </dgm:pt>
    <dgm:pt modelId="{17F0DCAC-A04E-494C-A2F1-AA7E4FBF6328}">
      <dgm:prSet phldrT="[Text]"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Decay functions</a:t>
          </a:r>
        </a:p>
      </dgm:t>
    </dgm:pt>
    <dgm:pt modelId="{12FB9F45-8184-E741-8E79-8A30FE2AA6B2}" type="parTrans" cxnId="{35D26F9B-6CBD-A74B-BFED-E8A6ADB2D11E}">
      <dgm:prSet/>
      <dgm:spPr/>
      <dgm:t>
        <a:bodyPr/>
        <a:lstStyle/>
        <a:p>
          <a:endParaRPr lang="en-US"/>
        </a:p>
      </dgm:t>
    </dgm:pt>
    <dgm:pt modelId="{41035EBA-074E-4848-9ABE-68AA8D910CC5}" type="sibTrans" cxnId="{35D26F9B-6CBD-A74B-BFED-E8A6ADB2D11E}">
      <dgm:prSet/>
      <dgm:spPr/>
      <dgm:t>
        <a:bodyPr/>
        <a:lstStyle/>
        <a:p>
          <a:endParaRPr lang="en-US"/>
        </a:p>
      </dgm:t>
    </dgm:pt>
    <dgm:pt modelId="{2C0DB374-4913-534F-B1E6-3651439BF936}">
      <dgm:prSet phldrT="[Text]"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None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… and more</a:t>
          </a:r>
        </a:p>
      </dgm:t>
    </dgm:pt>
    <dgm:pt modelId="{27F2A79E-1AE5-9648-90F6-7BA220B7E740}" type="parTrans" cxnId="{F153FDE3-F270-B346-AF8F-B87D4C0B6FDC}">
      <dgm:prSet/>
      <dgm:spPr/>
      <dgm:t>
        <a:bodyPr/>
        <a:lstStyle/>
        <a:p>
          <a:endParaRPr lang="en-US"/>
        </a:p>
      </dgm:t>
    </dgm:pt>
    <dgm:pt modelId="{CB63F167-80DD-5945-AE53-11A5A8640C1D}" type="sibTrans" cxnId="{F153FDE3-F270-B346-AF8F-B87D4C0B6FDC}">
      <dgm:prSet/>
      <dgm:spPr/>
      <dgm:t>
        <a:bodyPr/>
        <a:lstStyle/>
        <a:p>
          <a:endParaRPr lang="en-US"/>
        </a:p>
      </dgm:t>
    </dgm:pt>
    <dgm:pt modelId="{78C053A0-188B-8B45-9653-3A492BD21D83}">
      <dgm:prSet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Semi-automated, standardized ingestion at monthly to annual intervals</a:t>
          </a:r>
        </a:p>
      </dgm:t>
    </dgm:pt>
    <dgm:pt modelId="{7F069D99-1E04-3B4F-9FEA-F75CDF8148EC}" type="parTrans" cxnId="{8E94F7B6-1B32-E041-9F1A-C42C8BA58BEB}">
      <dgm:prSet/>
      <dgm:spPr/>
      <dgm:t>
        <a:bodyPr/>
        <a:lstStyle/>
        <a:p>
          <a:endParaRPr lang="en-US"/>
        </a:p>
      </dgm:t>
    </dgm:pt>
    <dgm:pt modelId="{91106FA2-5C09-4D47-86AF-09BBE90DC658}" type="sibTrans" cxnId="{8E94F7B6-1B32-E041-9F1A-C42C8BA58BEB}">
      <dgm:prSet/>
      <dgm:spPr/>
      <dgm:t>
        <a:bodyPr/>
        <a:lstStyle/>
        <a:p>
          <a:endParaRPr lang="en-US"/>
        </a:p>
      </dgm:t>
    </dgm:pt>
    <dgm:pt modelId="{B5AB1004-562A-DA42-9CAD-627CF09F85F5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Each comprised by the features of interest for a given ML model</a:t>
          </a:r>
        </a:p>
      </dgm:t>
    </dgm:pt>
    <dgm:pt modelId="{4B48CC6E-34FA-B24F-87D8-F4E3ECED3899}" type="parTrans" cxnId="{E79E912F-0CDB-9345-987B-2CCD5634B1FA}">
      <dgm:prSet/>
      <dgm:spPr/>
      <dgm:t>
        <a:bodyPr/>
        <a:lstStyle/>
        <a:p>
          <a:endParaRPr lang="en-US"/>
        </a:p>
      </dgm:t>
    </dgm:pt>
    <dgm:pt modelId="{BD2A934C-845D-444B-AA3A-837D369F6013}" type="sibTrans" cxnId="{E79E912F-0CDB-9345-987B-2CCD5634B1FA}">
      <dgm:prSet/>
      <dgm:spPr/>
      <dgm:t>
        <a:bodyPr/>
        <a:lstStyle/>
        <a:p>
          <a:endParaRPr lang="en-US"/>
        </a:p>
      </dgm:t>
    </dgm:pt>
    <dgm:pt modelId="{6868313A-2615-CC40-BE04-5E90E81758F7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Stored in reproducible ‘</a:t>
          </a:r>
          <a:r>
            <a:rPr lang="en-US" sz="1200" b="0" i="0" kern="1200" dirty="0" err="1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querysets</a:t>
          </a: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’ – separate from the raw data</a:t>
          </a:r>
        </a:p>
      </dgm:t>
    </dgm:pt>
    <dgm:pt modelId="{7DEDB4E3-A782-054F-91BA-1DDA93204963}" type="parTrans" cxnId="{C250EB6F-080D-3346-BDCA-85D79C20CEA8}">
      <dgm:prSet/>
      <dgm:spPr/>
      <dgm:t>
        <a:bodyPr/>
        <a:lstStyle/>
        <a:p>
          <a:endParaRPr lang="en-US"/>
        </a:p>
      </dgm:t>
    </dgm:pt>
    <dgm:pt modelId="{9451AF09-409D-EF44-8DBB-FFD54D6F4872}" type="sibTrans" cxnId="{C250EB6F-080D-3346-BDCA-85D79C20CEA8}">
      <dgm:prSet/>
      <dgm:spPr/>
      <dgm:t>
        <a:bodyPr/>
        <a:lstStyle/>
        <a:p>
          <a:endParaRPr lang="en-US"/>
        </a:p>
      </dgm:t>
    </dgm:pt>
    <dgm:pt modelId="{D06FD2B2-E255-4F4A-8004-4C84D6EC89E5}" type="pres">
      <dgm:prSet presAssocID="{0C1FB02B-DE1E-D04A-A08F-AB6B9DEB1338}" presName="linearFlow" presStyleCnt="0">
        <dgm:presLayoutVars>
          <dgm:dir/>
          <dgm:animLvl val="lvl"/>
          <dgm:resizeHandles val="exact"/>
        </dgm:presLayoutVars>
      </dgm:prSet>
      <dgm:spPr/>
    </dgm:pt>
    <dgm:pt modelId="{113F0840-1577-C340-9FDC-B046169DF355}" type="pres">
      <dgm:prSet presAssocID="{A79262C9-8924-B24D-9349-FA8E047B6695}" presName="composite" presStyleCnt="0"/>
      <dgm:spPr/>
    </dgm:pt>
    <dgm:pt modelId="{0DC0D3D9-2562-3A4E-86A3-DB7D0120DFC6}" type="pres">
      <dgm:prSet presAssocID="{A79262C9-8924-B24D-9349-FA8E047B669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F16A37-3C60-FF44-9ECC-B264FE8EB693}" type="pres">
      <dgm:prSet presAssocID="{A79262C9-8924-B24D-9349-FA8E047B6695}" presName="parSh" presStyleLbl="node1" presStyleIdx="0" presStyleCnt="3"/>
      <dgm:spPr/>
    </dgm:pt>
    <dgm:pt modelId="{05A6FC9E-61A6-B142-9B35-61DD6250648A}" type="pres">
      <dgm:prSet presAssocID="{A79262C9-8924-B24D-9349-FA8E047B6695}" presName="desTx" presStyleLbl="fgAcc1" presStyleIdx="0" presStyleCnt="3" custLinFactNeighborX="-1659" custLinFactNeighborY="-11646">
        <dgm:presLayoutVars>
          <dgm:bulletEnabled val="1"/>
        </dgm:presLayoutVars>
      </dgm:prSet>
      <dgm:spPr/>
    </dgm:pt>
    <dgm:pt modelId="{97F2B943-651A-B348-A7BB-E470FE14A12A}" type="pres">
      <dgm:prSet presAssocID="{4DA225D9-1B0B-3E4D-B72D-394ADF9C725F}" presName="sibTrans" presStyleLbl="sibTrans2D1" presStyleIdx="0" presStyleCnt="2"/>
      <dgm:spPr/>
    </dgm:pt>
    <dgm:pt modelId="{651ECAD6-497B-164F-A943-27EC3D132D13}" type="pres">
      <dgm:prSet presAssocID="{4DA225D9-1B0B-3E4D-B72D-394ADF9C725F}" presName="connTx" presStyleLbl="sibTrans2D1" presStyleIdx="0" presStyleCnt="2"/>
      <dgm:spPr/>
    </dgm:pt>
    <dgm:pt modelId="{96517694-870C-104E-A5C7-A2332411C4A0}" type="pres">
      <dgm:prSet presAssocID="{2956C919-AA69-F34D-9BF2-AF0C10E74A10}" presName="composite" presStyleCnt="0"/>
      <dgm:spPr/>
    </dgm:pt>
    <dgm:pt modelId="{FDE2F0C5-774B-9144-A764-05D4CA7531BF}" type="pres">
      <dgm:prSet presAssocID="{2956C919-AA69-F34D-9BF2-AF0C10E74A1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FE443F8-826B-0A4B-A293-65D0D7221A55}" type="pres">
      <dgm:prSet presAssocID="{2956C919-AA69-F34D-9BF2-AF0C10E74A10}" presName="parSh" presStyleLbl="node1" presStyleIdx="1" presStyleCnt="3"/>
      <dgm:spPr/>
    </dgm:pt>
    <dgm:pt modelId="{9A61B463-55E6-414D-BE1E-E1EAC07D3B9A}" type="pres">
      <dgm:prSet presAssocID="{2956C919-AA69-F34D-9BF2-AF0C10E74A10}" presName="desTx" presStyleLbl="fgAcc1" presStyleIdx="1" presStyleCnt="3" custLinFactNeighborX="-2765" custLinFactNeighborY="-11001">
        <dgm:presLayoutVars>
          <dgm:bulletEnabled val="1"/>
        </dgm:presLayoutVars>
      </dgm:prSet>
      <dgm:spPr/>
    </dgm:pt>
    <dgm:pt modelId="{82DB4E67-6798-4D49-9C6D-EC025568D9C6}" type="pres">
      <dgm:prSet presAssocID="{50E75E0C-9F6B-CD45-9606-DAB96DF76443}" presName="sibTrans" presStyleLbl="sibTrans2D1" presStyleIdx="1" presStyleCnt="2"/>
      <dgm:spPr/>
    </dgm:pt>
    <dgm:pt modelId="{72BE0EBB-75DC-1540-853F-AB3079CFA34A}" type="pres">
      <dgm:prSet presAssocID="{50E75E0C-9F6B-CD45-9606-DAB96DF76443}" presName="connTx" presStyleLbl="sibTrans2D1" presStyleIdx="1" presStyleCnt="2"/>
      <dgm:spPr/>
    </dgm:pt>
    <dgm:pt modelId="{5EA80288-633C-3F47-A766-1DA346EBC62A}" type="pres">
      <dgm:prSet presAssocID="{D58E9330-A8B0-6948-9729-29DC4E9AE465}" presName="composite" presStyleCnt="0"/>
      <dgm:spPr/>
    </dgm:pt>
    <dgm:pt modelId="{F7E5DA14-E0BA-D845-8FBF-7BAAC6339CEA}" type="pres">
      <dgm:prSet presAssocID="{D58E9330-A8B0-6948-9729-29DC4E9AE46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E490EB9-8562-9B48-966A-DA1EB30E31BA}" type="pres">
      <dgm:prSet presAssocID="{D58E9330-A8B0-6948-9729-29DC4E9AE465}" presName="parSh" presStyleLbl="node1" presStyleIdx="2" presStyleCnt="3"/>
      <dgm:spPr/>
    </dgm:pt>
    <dgm:pt modelId="{3881D89A-C12B-6241-9147-DC54CB7607C7}" type="pres">
      <dgm:prSet presAssocID="{D58E9330-A8B0-6948-9729-29DC4E9AE465}" presName="desTx" presStyleLbl="fgAcc1" presStyleIdx="2" presStyleCnt="3" custLinFactNeighborX="72" custLinFactNeighborY="-13598">
        <dgm:presLayoutVars>
          <dgm:bulletEnabled val="1"/>
        </dgm:presLayoutVars>
      </dgm:prSet>
      <dgm:spPr/>
    </dgm:pt>
  </dgm:ptLst>
  <dgm:cxnLst>
    <dgm:cxn modelId="{BEA9E504-47A8-9C43-8697-5A906F5406AB}" type="presOf" srcId="{D58E9330-A8B0-6948-9729-29DC4E9AE465}" destId="{F7E5DA14-E0BA-D845-8FBF-7BAAC6339CEA}" srcOrd="0" destOrd="0" presId="urn:microsoft.com/office/officeart/2005/8/layout/process3"/>
    <dgm:cxn modelId="{85B32105-A69C-EB40-BFEF-7DF63171AAA7}" type="presOf" srcId="{50E75E0C-9F6B-CD45-9606-DAB96DF76443}" destId="{82DB4E67-6798-4D49-9C6D-EC025568D9C6}" srcOrd="0" destOrd="0" presId="urn:microsoft.com/office/officeart/2005/8/layout/process3"/>
    <dgm:cxn modelId="{68AA5208-7D93-A54F-B76F-69AEF2317D3D}" type="presOf" srcId="{BC74FF89-5820-BB4A-92EF-683D3F86932F}" destId="{9A61B463-55E6-414D-BE1E-E1EAC07D3B9A}" srcOrd="0" destOrd="0" presId="urn:microsoft.com/office/officeart/2005/8/layout/process3"/>
    <dgm:cxn modelId="{AEA62D16-7E28-1143-8795-615C1FEFD0A3}" type="presOf" srcId="{D58E9330-A8B0-6948-9729-29DC4E9AE465}" destId="{CE490EB9-8562-9B48-966A-DA1EB30E31BA}" srcOrd="1" destOrd="0" presId="urn:microsoft.com/office/officeart/2005/8/layout/process3"/>
    <dgm:cxn modelId="{9A5BF31E-54FB-EE41-B298-638BC00EAEC7}" type="presOf" srcId="{A79262C9-8924-B24D-9349-FA8E047B6695}" destId="{0DC0D3D9-2562-3A4E-86A3-DB7D0120DFC6}" srcOrd="0" destOrd="0" presId="urn:microsoft.com/office/officeart/2005/8/layout/process3"/>
    <dgm:cxn modelId="{F1583922-946A-8043-9A81-6CFF25DF8B22}" srcId="{0C1FB02B-DE1E-D04A-A08F-AB6B9DEB1338}" destId="{A79262C9-8924-B24D-9349-FA8E047B6695}" srcOrd="0" destOrd="0" parTransId="{8B472EE0-0AB7-CF41-A15A-F2E7428BD838}" sibTransId="{4DA225D9-1B0B-3E4D-B72D-394ADF9C725F}"/>
    <dgm:cxn modelId="{3959962D-1AE7-F740-A659-005469577C55}" srcId="{D58E9330-A8B0-6948-9729-29DC4E9AE465}" destId="{1D5FDB54-3770-5541-BC22-298590BE7D9B}" srcOrd="0" destOrd="0" parTransId="{C51D6A25-EFF6-1141-96AE-32D114A0DEAF}" sibTransId="{BC438ED5-E75A-604F-943F-7DD19ED8B13F}"/>
    <dgm:cxn modelId="{E79E912F-0CDB-9345-987B-2CCD5634B1FA}" srcId="{D58E9330-A8B0-6948-9729-29DC4E9AE465}" destId="{B5AB1004-562A-DA42-9CAD-627CF09F85F5}" srcOrd="1" destOrd="0" parTransId="{4B48CC6E-34FA-B24F-87D8-F4E3ECED3899}" sibTransId="{BD2A934C-845D-444B-AA3A-837D369F6013}"/>
    <dgm:cxn modelId="{11DB9A30-4C64-3B4A-B3BA-7D3478FAC261}" srcId="{A79262C9-8924-B24D-9349-FA8E047B6695}" destId="{C442765B-ECDA-2E4A-8993-6FECB874C1D2}" srcOrd="2" destOrd="0" parTransId="{C6289FEC-D32C-6E45-9A06-CB63F2EEF785}" sibTransId="{E71FD819-D064-254D-83A7-50516D16B7D2}"/>
    <dgm:cxn modelId="{C4C4C434-583F-B745-8ACB-A8A192BE5791}" type="presOf" srcId="{6868313A-2615-CC40-BE04-5E90E81758F7}" destId="{3881D89A-C12B-6241-9147-DC54CB7607C7}" srcOrd="0" destOrd="2" presId="urn:microsoft.com/office/officeart/2005/8/layout/process3"/>
    <dgm:cxn modelId="{A6360D38-6E99-DE42-89E4-F36D8C97A449}" srcId="{2956C919-AA69-F34D-9BF2-AF0C10E74A10}" destId="{4E381A25-188F-FD44-9BD2-F92293D370D3}" srcOrd="1" destOrd="0" parTransId="{C4DB4469-C482-B14E-B7EA-213A870D3097}" sibTransId="{95DE3B32-90E0-CE4B-A5F1-D6077C9AB62D}"/>
    <dgm:cxn modelId="{1BB46F42-52B6-DE4C-94CC-A9D564E19409}" srcId="{A79262C9-8924-B24D-9349-FA8E047B6695}" destId="{A87E5855-8C39-4649-B684-72122574B2BA}" srcOrd="0" destOrd="0" parTransId="{9C217348-7DDF-C64D-AE7C-31087A0C5DF7}" sibTransId="{83A56145-0DCE-1D4F-9B2C-17B256B84B44}"/>
    <dgm:cxn modelId="{5554E143-A21E-564B-9B07-627B54EDF109}" type="presOf" srcId="{A87E5855-8C39-4649-B684-72122574B2BA}" destId="{05A6FC9E-61A6-B142-9B35-61DD6250648A}" srcOrd="0" destOrd="0" presId="urn:microsoft.com/office/officeart/2005/8/layout/process3"/>
    <dgm:cxn modelId="{8AC7B045-386B-3C41-ABBD-5F1CF9CE978D}" type="presOf" srcId="{4E381A25-188F-FD44-9BD2-F92293D370D3}" destId="{9A61B463-55E6-414D-BE1E-E1EAC07D3B9A}" srcOrd="0" destOrd="1" presId="urn:microsoft.com/office/officeart/2005/8/layout/process3"/>
    <dgm:cxn modelId="{1F270F4A-D485-1D44-B9FD-63E58CB007D9}" type="presOf" srcId="{78C053A0-188B-8B45-9653-3A492BD21D83}" destId="{05A6FC9E-61A6-B142-9B35-61DD6250648A}" srcOrd="0" destOrd="1" presId="urn:microsoft.com/office/officeart/2005/8/layout/process3"/>
    <dgm:cxn modelId="{3481E256-1A6A-8B4C-881A-08E2A1DCDA3B}" type="presOf" srcId="{2C0DB374-4913-534F-B1E6-3651439BF936}" destId="{9A61B463-55E6-414D-BE1E-E1EAC07D3B9A}" srcOrd="0" destOrd="3" presId="urn:microsoft.com/office/officeart/2005/8/layout/process3"/>
    <dgm:cxn modelId="{DACA155E-278A-8C49-AD20-A7EA20CF95B7}" type="presOf" srcId="{2956C919-AA69-F34D-9BF2-AF0C10E74A10}" destId="{EFE443F8-826B-0A4B-A293-65D0D7221A55}" srcOrd="1" destOrd="0" presId="urn:microsoft.com/office/officeart/2005/8/layout/process3"/>
    <dgm:cxn modelId="{C250EB6F-080D-3346-BDCA-85D79C20CEA8}" srcId="{D58E9330-A8B0-6948-9729-29DC4E9AE465}" destId="{6868313A-2615-CC40-BE04-5E90E81758F7}" srcOrd="2" destOrd="0" parTransId="{7DEDB4E3-A782-054F-91BA-1DDA93204963}" sibTransId="{9451AF09-409D-EF44-8DBB-FFD54D6F4872}"/>
    <dgm:cxn modelId="{5B71FA81-A542-B24B-A325-31F6CB475B96}" type="presOf" srcId="{50E75E0C-9F6B-CD45-9606-DAB96DF76443}" destId="{72BE0EBB-75DC-1540-853F-AB3079CFA34A}" srcOrd="1" destOrd="0" presId="urn:microsoft.com/office/officeart/2005/8/layout/process3"/>
    <dgm:cxn modelId="{4C445585-C140-3C44-BA2D-C8049B6F14A1}" type="presOf" srcId="{90856237-8D48-5A42-AEA0-182301B35D69}" destId="{05A6FC9E-61A6-B142-9B35-61DD6250648A}" srcOrd="0" destOrd="3" presId="urn:microsoft.com/office/officeart/2005/8/layout/process3"/>
    <dgm:cxn modelId="{44A3F585-DDFF-154F-A478-6C39A3AB3647}" type="presOf" srcId="{B5AB1004-562A-DA42-9CAD-627CF09F85F5}" destId="{3881D89A-C12B-6241-9147-DC54CB7607C7}" srcOrd="0" destOrd="1" presId="urn:microsoft.com/office/officeart/2005/8/layout/process3"/>
    <dgm:cxn modelId="{688B4392-2144-A446-BDF7-6F8F252694A4}" type="presOf" srcId="{17F0DCAC-A04E-494C-A2F1-AA7E4FBF6328}" destId="{9A61B463-55E6-414D-BE1E-E1EAC07D3B9A}" srcOrd="0" destOrd="2" presId="urn:microsoft.com/office/officeart/2005/8/layout/process3"/>
    <dgm:cxn modelId="{35D26F9B-6CBD-A74B-BFED-E8A6ADB2D11E}" srcId="{2956C919-AA69-F34D-9BF2-AF0C10E74A10}" destId="{17F0DCAC-A04E-494C-A2F1-AA7E4FBF6328}" srcOrd="2" destOrd="0" parTransId="{12FB9F45-8184-E741-8E79-8A30FE2AA6B2}" sibTransId="{41035EBA-074E-4848-9ABE-68AA8D910CC5}"/>
    <dgm:cxn modelId="{B99F39A6-8D07-1441-B5E5-937AA759CA2E}" type="presOf" srcId="{A79262C9-8924-B24D-9349-FA8E047B6695}" destId="{8CF16A37-3C60-FF44-9ECC-B264FE8EB693}" srcOrd="1" destOrd="0" presId="urn:microsoft.com/office/officeart/2005/8/layout/process3"/>
    <dgm:cxn modelId="{38A3A2A6-197C-1546-B3C0-6458C0B01E14}" type="presOf" srcId="{C442765B-ECDA-2E4A-8993-6FECB874C1D2}" destId="{05A6FC9E-61A6-B142-9B35-61DD6250648A}" srcOrd="0" destOrd="2" presId="urn:microsoft.com/office/officeart/2005/8/layout/process3"/>
    <dgm:cxn modelId="{C6E361AD-B77F-C947-ACF4-7360694DCA8A}" srcId="{2956C919-AA69-F34D-9BF2-AF0C10E74A10}" destId="{BC74FF89-5820-BB4A-92EF-683D3F86932F}" srcOrd="0" destOrd="0" parTransId="{B4C1A0F6-CB98-0F4C-AEB6-D24CE43A0798}" sibTransId="{2DCCA9FE-BB51-7646-AEFA-6255D226603E}"/>
    <dgm:cxn modelId="{8E94F7B6-1B32-E041-9F1A-C42C8BA58BEB}" srcId="{A79262C9-8924-B24D-9349-FA8E047B6695}" destId="{78C053A0-188B-8B45-9653-3A492BD21D83}" srcOrd="1" destOrd="0" parTransId="{7F069D99-1E04-3B4F-9FEA-F75CDF8148EC}" sibTransId="{91106FA2-5C09-4D47-86AF-09BBE90DC658}"/>
    <dgm:cxn modelId="{AB434EC0-4E49-C141-8277-4EA5883F8A12}" srcId="{0C1FB02B-DE1E-D04A-A08F-AB6B9DEB1338}" destId="{2956C919-AA69-F34D-9BF2-AF0C10E74A10}" srcOrd="1" destOrd="0" parTransId="{D063D6D7-62FF-9144-96F0-4E0CFC9C8EC6}" sibTransId="{50E75E0C-9F6B-CD45-9606-DAB96DF76443}"/>
    <dgm:cxn modelId="{A7B8E0C4-5EFA-8940-908C-11E89F2428C7}" type="presOf" srcId="{4DA225D9-1B0B-3E4D-B72D-394ADF9C725F}" destId="{97F2B943-651A-B348-A7BB-E470FE14A12A}" srcOrd="0" destOrd="0" presId="urn:microsoft.com/office/officeart/2005/8/layout/process3"/>
    <dgm:cxn modelId="{9A7A3DC6-63FC-494A-B0AD-5ACA9EFEE5AF}" type="presOf" srcId="{2956C919-AA69-F34D-9BF2-AF0C10E74A10}" destId="{FDE2F0C5-774B-9144-A764-05D4CA7531BF}" srcOrd="0" destOrd="0" presId="urn:microsoft.com/office/officeart/2005/8/layout/process3"/>
    <dgm:cxn modelId="{8E37AEC6-EBE7-4646-877D-0728D4150D55}" srcId="{A79262C9-8924-B24D-9349-FA8E047B6695}" destId="{90856237-8D48-5A42-AEA0-182301B35D69}" srcOrd="3" destOrd="0" parTransId="{B2DEB58F-4CE8-C740-8E1D-F8575786512A}" sibTransId="{A13A9E18-14FD-C64B-BFBB-F0B86105622E}"/>
    <dgm:cxn modelId="{1394C6CE-5D5A-2D45-89DD-EF5169DBC008}" type="presOf" srcId="{0C1FB02B-DE1E-D04A-A08F-AB6B9DEB1338}" destId="{D06FD2B2-E255-4F4A-8004-4C84D6EC89E5}" srcOrd="0" destOrd="0" presId="urn:microsoft.com/office/officeart/2005/8/layout/process3"/>
    <dgm:cxn modelId="{9AB34DD6-CFEC-9D49-B8AA-3C185268CBA0}" type="presOf" srcId="{1D5FDB54-3770-5541-BC22-298590BE7D9B}" destId="{3881D89A-C12B-6241-9147-DC54CB7607C7}" srcOrd="0" destOrd="0" presId="urn:microsoft.com/office/officeart/2005/8/layout/process3"/>
    <dgm:cxn modelId="{F153FDE3-F270-B346-AF8F-B87D4C0B6FDC}" srcId="{2956C919-AA69-F34D-9BF2-AF0C10E74A10}" destId="{2C0DB374-4913-534F-B1E6-3651439BF936}" srcOrd="3" destOrd="0" parTransId="{27F2A79E-1AE5-9648-90F6-7BA220B7E740}" sibTransId="{CB63F167-80DD-5945-AE53-11A5A8640C1D}"/>
    <dgm:cxn modelId="{1D982AF0-9D4A-C143-A451-29A474EB603C}" type="presOf" srcId="{4DA225D9-1B0B-3E4D-B72D-394ADF9C725F}" destId="{651ECAD6-497B-164F-A943-27EC3D132D13}" srcOrd="1" destOrd="0" presId="urn:microsoft.com/office/officeart/2005/8/layout/process3"/>
    <dgm:cxn modelId="{6E1BA3FF-D0F1-9A49-875E-B0AD0E173D71}" srcId="{0C1FB02B-DE1E-D04A-A08F-AB6B9DEB1338}" destId="{D58E9330-A8B0-6948-9729-29DC4E9AE465}" srcOrd="2" destOrd="0" parTransId="{95AC5C75-753D-854A-AD3E-BFEFF66765EE}" sibTransId="{9812ABFC-90A5-4248-9066-CF88EE11A3F5}"/>
    <dgm:cxn modelId="{A2562F14-C41E-3248-B95B-1A4AC5F4DA81}" type="presParOf" srcId="{D06FD2B2-E255-4F4A-8004-4C84D6EC89E5}" destId="{113F0840-1577-C340-9FDC-B046169DF355}" srcOrd="0" destOrd="0" presId="urn:microsoft.com/office/officeart/2005/8/layout/process3"/>
    <dgm:cxn modelId="{202CD849-8D36-DE4D-8AD8-6FEDE5CE78AC}" type="presParOf" srcId="{113F0840-1577-C340-9FDC-B046169DF355}" destId="{0DC0D3D9-2562-3A4E-86A3-DB7D0120DFC6}" srcOrd="0" destOrd="0" presId="urn:microsoft.com/office/officeart/2005/8/layout/process3"/>
    <dgm:cxn modelId="{8DF225D0-3253-4343-8A26-F9FD5D039C5E}" type="presParOf" srcId="{113F0840-1577-C340-9FDC-B046169DF355}" destId="{8CF16A37-3C60-FF44-9ECC-B264FE8EB693}" srcOrd="1" destOrd="0" presId="urn:microsoft.com/office/officeart/2005/8/layout/process3"/>
    <dgm:cxn modelId="{C694EA90-85D4-0847-AC66-CC159BAFEDED}" type="presParOf" srcId="{113F0840-1577-C340-9FDC-B046169DF355}" destId="{05A6FC9E-61A6-B142-9B35-61DD6250648A}" srcOrd="2" destOrd="0" presId="urn:microsoft.com/office/officeart/2005/8/layout/process3"/>
    <dgm:cxn modelId="{5D70331F-DB7A-1A4F-BBAB-C0969CE35682}" type="presParOf" srcId="{D06FD2B2-E255-4F4A-8004-4C84D6EC89E5}" destId="{97F2B943-651A-B348-A7BB-E470FE14A12A}" srcOrd="1" destOrd="0" presId="urn:microsoft.com/office/officeart/2005/8/layout/process3"/>
    <dgm:cxn modelId="{005D3752-5DA1-A547-B8AA-BE269555FE78}" type="presParOf" srcId="{97F2B943-651A-B348-A7BB-E470FE14A12A}" destId="{651ECAD6-497B-164F-A943-27EC3D132D13}" srcOrd="0" destOrd="0" presId="urn:microsoft.com/office/officeart/2005/8/layout/process3"/>
    <dgm:cxn modelId="{9DBCD779-8ABD-7E49-A46F-B8338BD24108}" type="presParOf" srcId="{D06FD2B2-E255-4F4A-8004-4C84D6EC89E5}" destId="{96517694-870C-104E-A5C7-A2332411C4A0}" srcOrd="2" destOrd="0" presId="urn:microsoft.com/office/officeart/2005/8/layout/process3"/>
    <dgm:cxn modelId="{3F371FE0-5A36-FA41-A757-52D9CD8AB254}" type="presParOf" srcId="{96517694-870C-104E-A5C7-A2332411C4A0}" destId="{FDE2F0C5-774B-9144-A764-05D4CA7531BF}" srcOrd="0" destOrd="0" presId="urn:microsoft.com/office/officeart/2005/8/layout/process3"/>
    <dgm:cxn modelId="{36AAE35F-49D9-C846-947C-CE2007F2277B}" type="presParOf" srcId="{96517694-870C-104E-A5C7-A2332411C4A0}" destId="{EFE443F8-826B-0A4B-A293-65D0D7221A55}" srcOrd="1" destOrd="0" presId="urn:microsoft.com/office/officeart/2005/8/layout/process3"/>
    <dgm:cxn modelId="{B70417AE-44BB-8D49-9777-D1F4E54213B8}" type="presParOf" srcId="{96517694-870C-104E-A5C7-A2332411C4A0}" destId="{9A61B463-55E6-414D-BE1E-E1EAC07D3B9A}" srcOrd="2" destOrd="0" presId="urn:microsoft.com/office/officeart/2005/8/layout/process3"/>
    <dgm:cxn modelId="{2E8081AE-0D9F-2A48-800E-3DA835733E1D}" type="presParOf" srcId="{D06FD2B2-E255-4F4A-8004-4C84D6EC89E5}" destId="{82DB4E67-6798-4D49-9C6D-EC025568D9C6}" srcOrd="3" destOrd="0" presId="urn:microsoft.com/office/officeart/2005/8/layout/process3"/>
    <dgm:cxn modelId="{FCFD1B0E-5BE6-254B-A492-75A0BE130EAE}" type="presParOf" srcId="{82DB4E67-6798-4D49-9C6D-EC025568D9C6}" destId="{72BE0EBB-75DC-1540-853F-AB3079CFA34A}" srcOrd="0" destOrd="0" presId="urn:microsoft.com/office/officeart/2005/8/layout/process3"/>
    <dgm:cxn modelId="{22E9FF40-CF0D-B24F-B7AF-097E4A342702}" type="presParOf" srcId="{D06FD2B2-E255-4F4A-8004-4C84D6EC89E5}" destId="{5EA80288-633C-3F47-A766-1DA346EBC62A}" srcOrd="4" destOrd="0" presId="urn:microsoft.com/office/officeart/2005/8/layout/process3"/>
    <dgm:cxn modelId="{A9F21F09-71B9-BB46-9A32-ED2724C89F72}" type="presParOf" srcId="{5EA80288-633C-3F47-A766-1DA346EBC62A}" destId="{F7E5DA14-E0BA-D845-8FBF-7BAAC6339CEA}" srcOrd="0" destOrd="0" presId="urn:microsoft.com/office/officeart/2005/8/layout/process3"/>
    <dgm:cxn modelId="{6A5DCB7F-F00C-C44E-8B78-210378848444}" type="presParOf" srcId="{5EA80288-633C-3F47-A766-1DA346EBC62A}" destId="{CE490EB9-8562-9B48-966A-DA1EB30E31BA}" srcOrd="1" destOrd="0" presId="urn:microsoft.com/office/officeart/2005/8/layout/process3"/>
    <dgm:cxn modelId="{74282BF6-B534-844F-96AB-54DF68C20A62}" type="presParOf" srcId="{5EA80288-633C-3F47-A766-1DA346EBC62A}" destId="{3881D89A-C12B-6241-9147-DC54CB7607C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1FB02B-DE1E-D04A-A08F-AB6B9DEB1338}" type="doc">
      <dgm:prSet loTypeId="urn:microsoft.com/office/officeart/2005/8/layout/process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9262C9-8924-B24D-9349-FA8E047B6695}">
      <dgm:prSet phldrT="[Text]" custT="1"/>
      <dgm:spPr/>
      <dgm:t>
        <a:bodyPr anchor="t"/>
        <a:lstStyle/>
        <a:p>
          <a:pPr>
            <a:buNone/>
          </a:pPr>
          <a:r>
            <a:rPr lang="en-US" sz="1600" b="1" dirty="0" err="1">
              <a:latin typeface="Gill Sans SemiBold" panose="020B0502020104020203" pitchFamily="34" charset="-79"/>
              <a:cs typeface="Gill Sans SemiBold" panose="020B0502020104020203" pitchFamily="34" charset="-79"/>
            </a:rPr>
            <a:t>Queryset</a:t>
          </a:r>
          <a:endParaRPr lang="en-US" sz="1600" dirty="0"/>
        </a:p>
      </dgm:t>
    </dgm:pt>
    <dgm:pt modelId="{8B472EE0-0AB7-CF41-A15A-F2E7428BD838}" type="parTrans" cxnId="{F1583922-946A-8043-9A81-6CFF25DF8B22}">
      <dgm:prSet/>
      <dgm:spPr/>
      <dgm:t>
        <a:bodyPr/>
        <a:lstStyle/>
        <a:p>
          <a:endParaRPr lang="en-US"/>
        </a:p>
      </dgm:t>
    </dgm:pt>
    <dgm:pt modelId="{4DA225D9-1B0B-3E4D-B72D-394ADF9C725F}" type="sibTrans" cxnId="{F1583922-946A-8043-9A81-6CFF25DF8B22}">
      <dgm:prSet/>
      <dgm:spPr/>
      <dgm:t>
        <a:bodyPr/>
        <a:lstStyle/>
        <a:p>
          <a:endParaRPr lang="en-US"/>
        </a:p>
      </dgm:t>
    </dgm:pt>
    <dgm:pt modelId="{2956C919-AA69-F34D-9BF2-AF0C10E74A10}">
      <dgm:prSet phldrT="[Text]" custT="1"/>
      <dgm:spPr/>
      <dgm:t>
        <a:bodyPr anchor="t"/>
        <a:lstStyle/>
        <a:p>
          <a:r>
            <a:rPr lang="en-US" sz="1600" b="1" i="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ML Algorithm</a:t>
          </a:r>
        </a:p>
      </dgm:t>
    </dgm:pt>
    <dgm:pt modelId="{D063D6D7-62FF-9144-96F0-4E0CFC9C8EC6}" type="parTrans" cxnId="{AB434EC0-4E49-C141-8277-4EA5883F8A12}">
      <dgm:prSet/>
      <dgm:spPr/>
      <dgm:t>
        <a:bodyPr/>
        <a:lstStyle/>
        <a:p>
          <a:endParaRPr lang="en-US"/>
        </a:p>
      </dgm:t>
    </dgm:pt>
    <dgm:pt modelId="{50E75E0C-9F6B-CD45-9606-DAB96DF76443}" type="sibTrans" cxnId="{AB434EC0-4E49-C141-8277-4EA5883F8A12}">
      <dgm:prSet/>
      <dgm:spPr/>
      <dgm:t>
        <a:bodyPr/>
        <a:lstStyle/>
        <a:p>
          <a:endParaRPr lang="en-US"/>
        </a:p>
      </dgm:t>
    </dgm:pt>
    <dgm:pt modelId="{BC74FF89-5820-BB4A-92EF-683D3F86932F}">
      <dgm:prSet phldrT="[Text]"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Each queryset is combined with an ML algorithm</a:t>
          </a:r>
          <a:endParaRPr lang="en-US" sz="12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gm:t>
    </dgm:pt>
    <dgm:pt modelId="{B4C1A0F6-CB98-0F4C-AEB6-D24CE43A0798}" type="parTrans" cxnId="{C6E361AD-B77F-C947-ACF4-7360694DCA8A}">
      <dgm:prSet/>
      <dgm:spPr/>
      <dgm:t>
        <a:bodyPr/>
        <a:lstStyle/>
        <a:p>
          <a:endParaRPr lang="en-US"/>
        </a:p>
      </dgm:t>
    </dgm:pt>
    <dgm:pt modelId="{2DCCA9FE-BB51-7646-AEFA-6255D226603E}" type="sibTrans" cxnId="{C6E361AD-B77F-C947-ACF4-7360694DCA8A}">
      <dgm:prSet/>
      <dgm:spPr/>
      <dgm:t>
        <a:bodyPr/>
        <a:lstStyle/>
        <a:p>
          <a:endParaRPr lang="en-US"/>
        </a:p>
      </dgm:t>
    </dgm:pt>
    <dgm:pt modelId="{D58E9330-A8B0-6948-9729-29DC4E9AE465}">
      <dgm:prSet phldrT="[Text]" custT="1"/>
      <dgm:spPr/>
      <dgm:t>
        <a:bodyPr/>
        <a:lstStyle/>
        <a:p>
          <a:r>
            <a:rPr lang="en-US" sz="1600" b="1" i="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Sub-Model Forecast</a:t>
          </a:r>
        </a:p>
      </dgm:t>
    </dgm:pt>
    <dgm:pt modelId="{95AC5C75-753D-854A-AD3E-BFEFF66765EE}" type="parTrans" cxnId="{6E1BA3FF-D0F1-9A49-875E-B0AD0E173D71}">
      <dgm:prSet/>
      <dgm:spPr/>
      <dgm:t>
        <a:bodyPr/>
        <a:lstStyle/>
        <a:p>
          <a:endParaRPr lang="en-US"/>
        </a:p>
      </dgm:t>
    </dgm:pt>
    <dgm:pt modelId="{9812ABFC-90A5-4248-9066-CF88EE11A3F5}" type="sibTrans" cxnId="{6E1BA3FF-D0F1-9A49-875E-B0AD0E173D71}">
      <dgm:prSet/>
      <dgm:spPr/>
      <dgm:t>
        <a:bodyPr/>
        <a:lstStyle/>
        <a:p>
          <a:endParaRPr lang="en-US"/>
        </a:p>
      </dgm:t>
    </dgm:pt>
    <dgm:pt modelId="{1D5FDB54-3770-5541-BC22-298590BE7D9B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Complete forecast dataset from the given model</a:t>
          </a:r>
          <a:endParaRPr lang="en-US" sz="12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gm:t>
    </dgm:pt>
    <dgm:pt modelId="{C51D6A25-EFF6-1141-96AE-32D114A0DEAF}" type="parTrans" cxnId="{3959962D-1AE7-F740-A659-005469577C55}">
      <dgm:prSet/>
      <dgm:spPr/>
      <dgm:t>
        <a:bodyPr/>
        <a:lstStyle/>
        <a:p>
          <a:endParaRPr lang="en-US"/>
        </a:p>
      </dgm:t>
    </dgm:pt>
    <dgm:pt modelId="{BC438ED5-E75A-604F-943F-7DD19ED8B13F}" type="sibTrans" cxnId="{3959962D-1AE7-F740-A659-005469577C55}">
      <dgm:prSet/>
      <dgm:spPr/>
      <dgm:t>
        <a:bodyPr/>
        <a:lstStyle/>
        <a:p>
          <a:endParaRPr lang="en-US"/>
        </a:p>
      </dgm:t>
    </dgm:pt>
    <dgm:pt modelId="{A87E5855-8C39-4649-B684-72122574B2BA}">
      <dgm:prSet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For each model, a </a:t>
          </a:r>
          <a:r>
            <a:rPr lang="en-US" sz="1200" b="0" i="0" kern="1200" dirty="0" err="1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queryset</a:t>
          </a:r>
          <a:r>
            <a:rPr lang="en-US" sz="12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is specified detailing the features to include in its training dataset</a:t>
          </a:r>
        </a:p>
      </dgm:t>
    </dgm:pt>
    <dgm:pt modelId="{9C217348-7DDF-C64D-AE7C-31087A0C5DF7}" type="parTrans" cxnId="{1BB46F42-52B6-DE4C-94CC-A9D564E19409}">
      <dgm:prSet/>
      <dgm:spPr/>
      <dgm:t>
        <a:bodyPr/>
        <a:lstStyle/>
        <a:p>
          <a:endParaRPr lang="en-US"/>
        </a:p>
      </dgm:t>
    </dgm:pt>
    <dgm:pt modelId="{83A56145-0DCE-1D4F-9B2C-17B256B84B44}" type="sibTrans" cxnId="{1BB46F42-52B6-DE4C-94CC-A9D564E19409}">
      <dgm:prSet/>
      <dgm:spPr/>
      <dgm:t>
        <a:bodyPr/>
        <a:lstStyle/>
        <a:p>
          <a:endParaRPr lang="en-US"/>
        </a:p>
      </dgm:t>
    </dgm:pt>
    <dgm:pt modelId="{C9357138-A822-1942-AA3C-9CACD209CAE9}">
      <dgm:prSet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endParaRPr lang="en-US" sz="1200" b="0" i="0" kern="1200" dirty="0">
            <a:solidFill>
              <a:schemeClr val="tx1">
                <a:lumMod val="75000"/>
                <a:lumOff val="25000"/>
              </a:schemeClr>
            </a:solidFill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gm:t>
    </dgm:pt>
    <dgm:pt modelId="{46B9FAE2-CEB5-D24E-AD2B-B63AF4CA83C1}" type="parTrans" cxnId="{71C5D3A3-BBD8-4944-A543-4FAFBBEC55A1}">
      <dgm:prSet/>
      <dgm:spPr/>
      <dgm:t>
        <a:bodyPr/>
        <a:lstStyle/>
        <a:p>
          <a:endParaRPr lang="en-US"/>
        </a:p>
      </dgm:t>
    </dgm:pt>
    <dgm:pt modelId="{81AED0CF-C9FD-804E-9C0A-0EF20328D94B}" type="sibTrans" cxnId="{71C5D3A3-BBD8-4944-A543-4FAFBBEC55A1}">
      <dgm:prSet/>
      <dgm:spPr/>
      <dgm:t>
        <a:bodyPr/>
        <a:lstStyle/>
        <a:p>
          <a:endParaRPr lang="en-US"/>
        </a:p>
      </dgm:t>
    </dgm:pt>
    <dgm:pt modelId="{9C98D90D-C09E-2B49-B740-F9975813BFA3}">
      <dgm:prSet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Querysets can overlap; the same features can be used in multiple models</a:t>
          </a:r>
          <a:endParaRPr lang="en-US" sz="12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gm:t>
    </dgm:pt>
    <dgm:pt modelId="{AA3FF961-5760-6A47-ACCE-CEEA8061BC13}" type="parTrans" cxnId="{44C7FA6B-0B1B-524E-8C50-4BEE067BCCF3}">
      <dgm:prSet/>
      <dgm:spPr/>
      <dgm:t>
        <a:bodyPr/>
        <a:lstStyle/>
        <a:p>
          <a:endParaRPr lang="en-US"/>
        </a:p>
      </dgm:t>
    </dgm:pt>
    <dgm:pt modelId="{378B82C0-CEB7-144C-9076-6ACEACCA99A0}" type="sibTrans" cxnId="{44C7FA6B-0B1B-524E-8C50-4BEE067BCCF3}">
      <dgm:prSet/>
      <dgm:spPr/>
      <dgm:t>
        <a:bodyPr/>
        <a:lstStyle/>
        <a:p>
          <a:endParaRPr lang="en-US"/>
        </a:p>
      </dgm:t>
    </dgm:pt>
    <dgm:pt modelId="{A0C8C786-711C-2545-83B0-5671B2791F00}">
      <dgm:prSet phldrT="[Text]" custT="1"/>
      <dgm:spPr/>
      <dgm:t>
        <a:bodyPr/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Random forests, Gradient Boosting, Markov Models, Hurdle Models</a:t>
          </a:r>
        </a:p>
      </dgm:t>
    </dgm:pt>
    <dgm:pt modelId="{6E433A8F-14B1-6C4B-8BBF-00936091199B}" type="parTrans" cxnId="{08CD182B-0B14-264D-9DB9-296891825A24}">
      <dgm:prSet/>
      <dgm:spPr/>
      <dgm:t>
        <a:bodyPr/>
        <a:lstStyle/>
        <a:p>
          <a:endParaRPr lang="en-US"/>
        </a:p>
      </dgm:t>
    </dgm:pt>
    <dgm:pt modelId="{1F4B45B6-79E1-8F49-A9EE-6E7FBD6518BF}" type="sibTrans" cxnId="{08CD182B-0B14-264D-9DB9-296891825A24}">
      <dgm:prSet/>
      <dgm:spPr/>
      <dgm:t>
        <a:bodyPr/>
        <a:lstStyle/>
        <a:p>
          <a:endParaRPr lang="en-US"/>
        </a:p>
      </dgm:t>
    </dgm:pt>
    <dgm:pt modelId="{D06FD2B2-E255-4F4A-8004-4C84D6EC89E5}" type="pres">
      <dgm:prSet presAssocID="{0C1FB02B-DE1E-D04A-A08F-AB6B9DEB1338}" presName="linearFlow" presStyleCnt="0">
        <dgm:presLayoutVars>
          <dgm:dir/>
          <dgm:animLvl val="lvl"/>
          <dgm:resizeHandles val="exact"/>
        </dgm:presLayoutVars>
      </dgm:prSet>
      <dgm:spPr/>
    </dgm:pt>
    <dgm:pt modelId="{113F0840-1577-C340-9FDC-B046169DF355}" type="pres">
      <dgm:prSet presAssocID="{A79262C9-8924-B24D-9349-FA8E047B6695}" presName="composite" presStyleCnt="0"/>
      <dgm:spPr/>
    </dgm:pt>
    <dgm:pt modelId="{0DC0D3D9-2562-3A4E-86A3-DB7D0120DFC6}" type="pres">
      <dgm:prSet presAssocID="{A79262C9-8924-B24D-9349-FA8E047B669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F16A37-3C60-FF44-9ECC-B264FE8EB693}" type="pres">
      <dgm:prSet presAssocID="{A79262C9-8924-B24D-9349-FA8E047B6695}" presName="parSh" presStyleLbl="node1" presStyleIdx="0" presStyleCnt="3"/>
      <dgm:spPr/>
    </dgm:pt>
    <dgm:pt modelId="{05A6FC9E-61A6-B142-9B35-61DD6250648A}" type="pres">
      <dgm:prSet presAssocID="{A79262C9-8924-B24D-9349-FA8E047B6695}" presName="desTx" presStyleLbl="fgAcc1" presStyleIdx="0" presStyleCnt="3" custLinFactNeighborX="-1659" custLinFactNeighborY="-11646">
        <dgm:presLayoutVars>
          <dgm:bulletEnabled val="1"/>
        </dgm:presLayoutVars>
      </dgm:prSet>
      <dgm:spPr/>
    </dgm:pt>
    <dgm:pt modelId="{97F2B943-651A-B348-A7BB-E470FE14A12A}" type="pres">
      <dgm:prSet presAssocID="{4DA225D9-1B0B-3E4D-B72D-394ADF9C725F}" presName="sibTrans" presStyleLbl="sibTrans2D1" presStyleIdx="0" presStyleCnt="2"/>
      <dgm:spPr/>
    </dgm:pt>
    <dgm:pt modelId="{651ECAD6-497B-164F-A943-27EC3D132D13}" type="pres">
      <dgm:prSet presAssocID="{4DA225D9-1B0B-3E4D-B72D-394ADF9C725F}" presName="connTx" presStyleLbl="sibTrans2D1" presStyleIdx="0" presStyleCnt="2"/>
      <dgm:spPr/>
    </dgm:pt>
    <dgm:pt modelId="{96517694-870C-104E-A5C7-A2332411C4A0}" type="pres">
      <dgm:prSet presAssocID="{2956C919-AA69-F34D-9BF2-AF0C10E74A10}" presName="composite" presStyleCnt="0"/>
      <dgm:spPr/>
    </dgm:pt>
    <dgm:pt modelId="{FDE2F0C5-774B-9144-A764-05D4CA7531BF}" type="pres">
      <dgm:prSet presAssocID="{2956C919-AA69-F34D-9BF2-AF0C10E74A1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FE443F8-826B-0A4B-A293-65D0D7221A55}" type="pres">
      <dgm:prSet presAssocID="{2956C919-AA69-F34D-9BF2-AF0C10E74A10}" presName="parSh" presStyleLbl="node1" presStyleIdx="1" presStyleCnt="3"/>
      <dgm:spPr/>
    </dgm:pt>
    <dgm:pt modelId="{9A61B463-55E6-414D-BE1E-E1EAC07D3B9A}" type="pres">
      <dgm:prSet presAssocID="{2956C919-AA69-F34D-9BF2-AF0C10E74A10}" presName="desTx" presStyleLbl="fgAcc1" presStyleIdx="1" presStyleCnt="3" custLinFactNeighborX="-2765" custLinFactNeighborY="-11001">
        <dgm:presLayoutVars>
          <dgm:bulletEnabled val="1"/>
        </dgm:presLayoutVars>
      </dgm:prSet>
      <dgm:spPr/>
    </dgm:pt>
    <dgm:pt modelId="{82DB4E67-6798-4D49-9C6D-EC025568D9C6}" type="pres">
      <dgm:prSet presAssocID="{50E75E0C-9F6B-CD45-9606-DAB96DF76443}" presName="sibTrans" presStyleLbl="sibTrans2D1" presStyleIdx="1" presStyleCnt="2"/>
      <dgm:spPr/>
    </dgm:pt>
    <dgm:pt modelId="{72BE0EBB-75DC-1540-853F-AB3079CFA34A}" type="pres">
      <dgm:prSet presAssocID="{50E75E0C-9F6B-CD45-9606-DAB96DF76443}" presName="connTx" presStyleLbl="sibTrans2D1" presStyleIdx="1" presStyleCnt="2"/>
      <dgm:spPr/>
    </dgm:pt>
    <dgm:pt modelId="{5EA80288-633C-3F47-A766-1DA346EBC62A}" type="pres">
      <dgm:prSet presAssocID="{D58E9330-A8B0-6948-9729-29DC4E9AE465}" presName="composite" presStyleCnt="0"/>
      <dgm:spPr/>
    </dgm:pt>
    <dgm:pt modelId="{F7E5DA14-E0BA-D845-8FBF-7BAAC6339CEA}" type="pres">
      <dgm:prSet presAssocID="{D58E9330-A8B0-6948-9729-29DC4E9AE46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E490EB9-8562-9B48-966A-DA1EB30E31BA}" type="pres">
      <dgm:prSet presAssocID="{D58E9330-A8B0-6948-9729-29DC4E9AE465}" presName="parSh" presStyleLbl="node1" presStyleIdx="2" presStyleCnt="3"/>
      <dgm:spPr/>
    </dgm:pt>
    <dgm:pt modelId="{3881D89A-C12B-6241-9147-DC54CB7607C7}" type="pres">
      <dgm:prSet presAssocID="{D58E9330-A8B0-6948-9729-29DC4E9AE465}" presName="desTx" presStyleLbl="fgAcc1" presStyleIdx="2" presStyleCnt="3" custLinFactNeighborX="72" custLinFactNeighborY="-13598">
        <dgm:presLayoutVars>
          <dgm:bulletEnabled val="1"/>
        </dgm:presLayoutVars>
      </dgm:prSet>
      <dgm:spPr/>
    </dgm:pt>
  </dgm:ptLst>
  <dgm:cxnLst>
    <dgm:cxn modelId="{BEA9E504-47A8-9C43-8697-5A906F5406AB}" type="presOf" srcId="{D58E9330-A8B0-6948-9729-29DC4E9AE465}" destId="{F7E5DA14-E0BA-D845-8FBF-7BAAC6339CEA}" srcOrd="0" destOrd="0" presId="urn:microsoft.com/office/officeart/2005/8/layout/process3"/>
    <dgm:cxn modelId="{85B32105-A69C-EB40-BFEF-7DF63171AAA7}" type="presOf" srcId="{50E75E0C-9F6B-CD45-9606-DAB96DF76443}" destId="{82DB4E67-6798-4D49-9C6D-EC025568D9C6}" srcOrd="0" destOrd="0" presId="urn:microsoft.com/office/officeart/2005/8/layout/process3"/>
    <dgm:cxn modelId="{68AA5208-7D93-A54F-B76F-69AEF2317D3D}" type="presOf" srcId="{BC74FF89-5820-BB4A-92EF-683D3F86932F}" destId="{9A61B463-55E6-414D-BE1E-E1EAC07D3B9A}" srcOrd="0" destOrd="0" presId="urn:microsoft.com/office/officeart/2005/8/layout/process3"/>
    <dgm:cxn modelId="{AEA62D16-7E28-1143-8795-615C1FEFD0A3}" type="presOf" srcId="{D58E9330-A8B0-6948-9729-29DC4E9AE465}" destId="{CE490EB9-8562-9B48-966A-DA1EB30E31BA}" srcOrd="1" destOrd="0" presId="urn:microsoft.com/office/officeart/2005/8/layout/process3"/>
    <dgm:cxn modelId="{9A5BF31E-54FB-EE41-B298-638BC00EAEC7}" type="presOf" srcId="{A79262C9-8924-B24D-9349-FA8E047B6695}" destId="{0DC0D3D9-2562-3A4E-86A3-DB7D0120DFC6}" srcOrd="0" destOrd="0" presId="urn:microsoft.com/office/officeart/2005/8/layout/process3"/>
    <dgm:cxn modelId="{F1583922-946A-8043-9A81-6CFF25DF8B22}" srcId="{0C1FB02B-DE1E-D04A-A08F-AB6B9DEB1338}" destId="{A79262C9-8924-B24D-9349-FA8E047B6695}" srcOrd="0" destOrd="0" parTransId="{8B472EE0-0AB7-CF41-A15A-F2E7428BD838}" sibTransId="{4DA225D9-1B0B-3E4D-B72D-394ADF9C725F}"/>
    <dgm:cxn modelId="{08CD182B-0B14-264D-9DB9-296891825A24}" srcId="{2956C919-AA69-F34D-9BF2-AF0C10E74A10}" destId="{A0C8C786-711C-2545-83B0-5671B2791F00}" srcOrd="1" destOrd="0" parTransId="{6E433A8F-14B1-6C4B-8BBF-00936091199B}" sibTransId="{1F4B45B6-79E1-8F49-A9EE-6E7FBD6518BF}"/>
    <dgm:cxn modelId="{3959962D-1AE7-F740-A659-005469577C55}" srcId="{D58E9330-A8B0-6948-9729-29DC4E9AE465}" destId="{1D5FDB54-3770-5541-BC22-298590BE7D9B}" srcOrd="0" destOrd="0" parTransId="{C51D6A25-EFF6-1141-96AE-32D114A0DEAF}" sibTransId="{BC438ED5-E75A-604F-943F-7DD19ED8B13F}"/>
    <dgm:cxn modelId="{DAA18A34-0D7C-2943-AA61-DAA80F092562}" type="presOf" srcId="{A0C8C786-711C-2545-83B0-5671B2791F00}" destId="{9A61B463-55E6-414D-BE1E-E1EAC07D3B9A}" srcOrd="0" destOrd="1" presId="urn:microsoft.com/office/officeart/2005/8/layout/process3"/>
    <dgm:cxn modelId="{1BB46F42-52B6-DE4C-94CC-A9D564E19409}" srcId="{A79262C9-8924-B24D-9349-FA8E047B6695}" destId="{A87E5855-8C39-4649-B684-72122574B2BA}" srcOrd="0" destOrd="0" parTransId="{9C217348-7DDF-C64D-AE7C-31087A0C5DF7}" sibTransId="{83A56145-0DCE-1D4F-9B2C-17B256B84B44}"/>
    <dgm:cxn modelId="{5554E143-A21E-564B-9B07-627B54EDF109}" type="presOf" srcId="{A87E5855-8C39-4649-B684-72122574B2BA}" destId="{05A6FC9E-61A6-B142-9B35-61DD6250648A}" srcOrd="0" destOrd="0" presId="urn:microsoft.com/office/officeart/2005/8/layout/process3"/>
    <dgm:cxn modelId="{DACA155E-278A-8C49-AD20-A7EA20CF95B7}" type="presOf" srcId="{2956C919-AA69-F34D-9BF2-AF0C10E74A10}" destId="{EFE443F8-826B-0A4B-A293-65D0D7221A55}" srcOrd="1" destOrd="0" presId="urn:microsoft.com/office/officeart/2005/8/layout/process3"/>
    <dgm:cxn modelId="{44C7FA6B-0B1B-524E-8C50-4BEE067BCCF3}" srcId="{A79262C9-8924-B24D-9349-FA8E047B6695}" destId="{9C98D90D-C09E-2B49-B740-F9975813BFA3}" srcOrd="1" destOrd="0" parTransId="{AA3FF961-5760-6A47-ACCE-CEEA8061BC13}" sibTransId="{378B82C0-CEB7-144C-9076-6ACEACCA99A0}"/>
    <dgm:cxn modelId="{5B71FA81-A542-B24B-A325-31F6CB475B96}" type="presOf" srcId="{50E75E0C-9F6B-CD45-9606-DAB96DF76443}" destId="{72BE0EBB-75DC-1540-853F-AB3079CFA34A}" srcOrd="1" destOrd="0" presId="urn:microsoft.com/office/officeart/2005/8/layout/process3"/>
    <dgm:cxn modelId="{71C5D3A3-BBD8-4944-A543-4FAFBBEC55A1}" srcId="{A79262C9-8924-B24D-9349-FA8E047B6695}" destId="{C9357138-A822-1942-AA3C-9CACD209CAE9}" srcOrd="2" destOrd="0" parTransId="{46B9FAE2-CEB5-D24E-AD2B-B63AF4CA83C1}" sibTransId="{81AED0CF-C9FD-804E-9C0A-0EF20328D94B}"/>
    <dgm:cxn modelId="{B99F39A6-8D07-1441-B5E5-937AA759CA2E}" type="presOf" srcId="{A79262C9-8924-B24D-9349-FA8E047B6695}" destId="{8CF16A37-3C60-FF44-9ECC-B264FE8EB693}" srcOrd="1" destOrd="0" presId="urn:microsoft.com/office/officeart/2005/8/layout/process3"/>
    <dgm:cxn modelId="{FD1A97AB-D2C6-4544-9284-F5D5D220D728}" type="presOf" srcId="{9C98D90D-C09E-2B49-B740-F9975813BFA3}" destId="{05A6FC9E-61A6-B142-9B35-61DD6250648A}" srcOrd="0" destOrd="1" presId="urn:microsoft.com/office/officeart/2005/8/layout/process3"/>
    <dgm:cxn modelId="{C6E361AD-B77F-C947-ACF4-7360694DCA8A}" srcId="{2956C919-AA69-F34D-9BF2-AF0C10E74A10}" destId="{BC74FF89-5820-BB4A-92EF-683D3F86932F}" srcOrd="0" destOrd="0" parTransId="{B4C1A0F6-CB98-0F4C-AEB6-D24CE43A0798}" sibTransId="{2DCCA9FE-BB51-7646-AEFA-6255D226603E}"/>
    <dgm:cxn modelId="{AB434EC0-4E49-C141-8277-4EA5883F8A12}" srcId="{0C1FB02B-DE1E-D04A-A08F-AB6B9DEB1338}" destId="{2956C919-AA69-F34D-9BF2-AF0C10E74A10}" srcOrd="1" destOrd="0" parTransId="{D063D6D7-62FF-9144-96F0-4E0CFC9C8EC6}" sibTransId="{50E75E0C-9F6B-CD45-9606-DAB96DF76443}"/>
    <dgm:cxn modelId="{A7B8E0C4-5EFA-8940-908C-11E89F2428C7}" type="presOf" srcId="{4DA225D9-1B0B-3E4D-B72D-394ADF9C725F}" destId="{97F2B943-651A-B348-A7BB-E470FE14A12A}" srcOrd="0" destOrd="0" presId="urn:microsoft.com/office/officeart/2005/8/layout/process3"/>
    <dgm:cxn modelId="{9A7A3DC6-63FC-494A-B0AD-5ACA9EFEE5AF}" type="presOf" srcId="{2956C919-AA69-F34D-9BF2-AF0C10E74A10}" destId="{FDE2F0C5-774B-9144-A764-05D4CA7531BF}" srcOrd="0" destOrd="0" presId="urn:microsoft.com/office/officeart/2005/8/layout/process3"/>
    <dgm:cxn modelId="{1394C6CE-5D5A-2D45-89DD-EF5169DBC008}" type="presOf" srcId="{0C1FB02B-DE1E-D04A-A08F-AB6B9DEB1338}" destId="{D06FD2B2-E255-4F4A-8004-4C84D6EC89E5}" srcOrd="0" destOrd="0" presId="urn:microsoft.com/office/officeart/2005/8/layout/process3"/>
    <dgm:cxn modelId="{9AB34DD6-CFEC-9D49-B8AA-3C185268CBA0}" type="presOf" srcId="{1D5FDB54-3770-5541-BC22-298590BE7D9B}" destId="{3881D89A-C12B-6241-9147-DC54CB7607C7}" srcOrd="0" destOrd="0" presId="urn:microsoft.com/office/officeart/2005/8/layout/process3"/>
    <dgm:cxn modelId="{1D982AF0-9D4A-C143-A451-29A474EB603C}" type="presOf" srcId="{4DA225D9-1B0B-3E4D-B72D-394ADF9C725F}" destId="{651ECAD6-497B-164F-A943-27EC3D132D13}" srcOrd="1" destOrd="0" presId="urn:microsoft.com/office/officeart/2005/8/layout/process3"/>
    <dgm:cxn modelId="{F7A29FF7-BE21-8A45-B414-D2130006C3FA}" type="presOf" srcId="{C9357138-A822-1942-AA3C-9CACD209CAE9}" destId="{05A6FC9E-61A6-B142-9B35-61DD6250648A}" srcOrd="0" destOrd="2" presId="urn:microsoft.com/office/officeart/2005/8/layout/process3"/>
    <dgm:cxn modelId="{6E1BA3FF-D0F1-9A49-875E-B0AD0E173D71}" srcId="{0C1FB02B-DE1E-D04A-A08F-AB6B9DEB1338}" destId="{D58E9330-A8B0-6948-9729-29DC4E9AE465}" srcOrd="2" destOrd="0" parTransId="{95AC5C75-753D-854A-AD3E-BFEFF66765EE}" sibTransId="{9812ABFC-90A5-4248-9066-CF88EE11A3F5}"/>
    <dgm:cxn modelId="{A2562F14-C41E-3248-B95B-1A4AC5F4DA81}" type="presParOf" srcId="{D06FD2B2-E255-4F4A-8004-4C84D6EC89E5}" destId="{113F0840-1577-C340-9FDC-B046169DF355}" srcOrd="0" destOrd="0" presId="urn:microsoft.com/office/officeart/2005/8/layout/process3"/>
    <dgm:cxn modelId="{202CD849-8D36-DE4D-8AD8-6FEDE5CE78AC}" type="presParOf" srcId="{113F0840-1577-C340-9FDC-B046169DF355}" destId="{0DC0D3D9-2562-3A4E-86A3-DB7D0120DFC6}" srcOrd="0" destOrd="0" presId="urn:microsoft.com/office/officeart/2005/8/layout/process3"/>
    <dgm:cxn modelId="{8DF225D0-3253-4343-8A26-F9FD5D039C5E}" type="presParOf" srcId="{113F0840-1577-C340-9FDC-B046169DF355}" destId="{8CF16A37-3C60-FF44-9ECC-B264FE8EB693}" srcOrd="1" destOrd="0" presId="urn:microsoft.com/office/officeart/2005/8/layout/process3"/>
    <dgm:cxn modelId="{C694EA90-85D4-0847-AC66-CC159BAFEDED}" type="presParOf" srcId="{113F0840-1577-C340-9FDC-B046169DF355}" destId="{05A6FC9E-61A6-B142-9B35-61DD6250648A}" srcOrd="2" destOrd="0" presId="urn:microsoft.com/office/officeart/2005/8/layout/process3"/>
    <dgm:cxn modelId="{5D70331F-DB7A-1A4F-BBAB-C0969CE35682}" type="presParOf" srcId="{D06FD2B2-E255-4F4A-8004-4C84D6EC89E5}" destId="{97F2B943-651A-B348-A7BB-E470FE14A12A}" srcOrd="1" destOrd="0" presId="urn:microsoft.com/office/officeart/2005/8/layout/process3"/>
    <dgm:cxn modelId="{005D3752-5DA1-A547-B8AA-BE269555FE78}" type="presParOf" srcId="{97F2B943-651A-B348-A7BB-E470FE14A12A}" destId="{651ECAD6-497B-164F-A943-27EC3D132D13}" srcOrd="0" destOrd="0" presId="urn:microsoft.com/office/officeart/2005/8/layout/process3"/>
    <dgm:cxn modelId="{9DBCD779-8ABD-7E49-A46F-B8338BD24108}" type="presParOf" srcId="{D06FD2B2-E255-4F4A-8004-4C84D6EC89E5}" destId="{96517694-870C-104E-A5C7-A2332411C4A0}" srcOrd="2" destOrd="0" presId="urn:microsoft.com/office/officeart/2005/8/layout/process3"/>
    <dgm:cxn modelId="{3F371FE0-5A36-FA41-A757-52D9CD8AB254}" type="presParOf" srcId="{96517694-870C-104E-A5C7-A2332411C4A0}" destId="{FDE2F0C5-774B-9144-A764-05D4CA7531BF}" srcOrd="0" destOrd="0" presId="urn:microsoft.com/office/officeart/2005/8/layout/process3"/>
    <dgm:cxn modelId="{36AAE35F-49D9-C846-947C-CE2007F2277B}" type="presParOf" srcId="{96517694-870C-104E-A5C7-A2332411C4A0}" destId="{EFE443F8-826B-0A4B-A293-65D0D7221A55}" srcOrd="1" destOrd="0" presId="urn:microsoft.com/office/officeart/2005/8/layout/process3"/>
    <dgm:cxn modelId="{B70417AE-44BB-8D49-9777-D1F4E54213B8}" type="presParOf" srcId="{96517694-870C-104E-A5C7-A2332411C4A0}" destId="{9A61B463-55E6-414D-BE1E-E1EAC07D3B9A}" srcOrd="2" destOrd="0" presId="urn:microsoft.com/office/officeart/2005/8/layout/process3"/>
    <dgm:cxn modelId="{2E8081AE-0D9F-2A48-800E-3DA835733E1D}" type="presParOf" srcId="{D06FD2B2-E255-4F4A-8004-4C84D6EC89E5}" destId="{82DB4E67-6798-4D49-9C6D-EC025568D9C6}" srcOrd="3" destOrd="0" presId="urn:microsoft.com/office/officeart/2005/8/layout/process3"/>
    <dgm:cxn modelId="{FCFD1B0E-5BE6-254B-A492-75A0BE130EAE}" type="presParOf" srcId="{82DB4E67-6798-4D49-9C6D-EC025568D9C6}" destId="{72BE0EBB-75DC-1540-853F-AB3079CFA34A}" srcOrd="0" destOrd="0" presId="urn:microsoft.com/office/officeart/2005/8/layout/process3"/>
    <dgm:cxn modelId="{22E9FF40-CF0D-B24F-B7AF-097E4A342702}" type="presParOf" srcId="{D06FD2B2-E255-4F4A-8004-4C84D6EC89E5}" destId="{5EA80288-633C-3F47-A766-1DA346EBC62A}" srcOrd="4" destOrd="0" presId="urn:microsoft.com/office/officeart/2005/8/layout/process3"/>
    <dgm:cxn modelId="{A9F21F09-71B9-BB46-9A32-ED2724C89F72}" type="presParOf" srcId="{5EA80288-633C-3F47-A766-1DA346EBC62A}" destId="{F7E5DA14-E0BA-D845-8FBF-7BAAC6339CEA}" srcOrd="0" destOrd="0" presId="urn:microsoft.com/office/officeart/2005/8/layout/process3"/>
    <dgm:cxn modelId="{6A5DCB7F-F00C-C44E-8B78-210378848444}" type="presParOf" srcId="{5EA80288-633C-3F47-A766-1DA346EBC62A}" destId="{CE490EB9-8562-9B48-966A-DA1EB30E31BA}" srcOrd="1" destOrd="0" presId="urn:microsoft.com/office/officeart/2005/8/layout/process3"/>
    <dgm:cxn modelId="{74282BF6-B534-844F-96AB-54DF68C20A62}" type="presParOf" srcId="{5EA80288-633C-3F47-A766-1DA346EBC62A}" destId="{3881D89A-C12B-6241-9147-DC54CB7607C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DEF309-CB8A-6744-A4E4-C72C6468BFDD}" type="doc">
      <dgm:prSet loTypeId="urn:microsoft.com/office/officeart/2005/8/layout/process1" loCatId="" qsTypeId="urn:microsoft.com/office/officeart/2005/8/quickstyle/simple1" qsCatId="simple" csTypeId="urn:microsoft.com/office/officeart/2005/8/colors/accent1_3" csCatId="accent1" phldr="1"/>
      <dgm:spPr/>
    </dgm:pt>
    <dgm:pt modelId="{830EC82E-07B9-0B4C-9097-AAE69CE41195}">
      <dgm:prSet phldrT="[Text]" custT="1"/>
      <dgm:spPr/>
      <dgm:t>
        <a:bodyPr/>
        <a:lstStyle/>
        <a:p>
          <a:endParaRPr lang="en-US" sz="1100" dirty="0"/>
        </a:p>
        <a:p>
          <a:endParaRPr lang="en-US" sz="1100" dirty="0"/>
        </a:p>
        <a:p>
          <a:r>
            <a:rPr lang="en-US" sz="1100" dirty="0"/>
            <a:t>Input Data</a:t>
          </a:r>
        </a:p>
        <a:p>
          <a:endParaRPr lang="en-US" sz="1100" dirty="0"/>
        </a:p>
      </dgm:t>
    </dgm:pt>
    <dgm:pt modelId="{4EF64226-B536-6A40-9A7F-506D085CED57}" type="parTrans" cxnId="{07F5D1E0-2C33-C74E-93FA-9218EDEAEEA2}">
      <dgm:prSet/>
      <dgm:spPr/>
      <dgm:t>
        <a:bodyPr/>
        <a:lstStyle/>
        <a:p>
          <a:endParaRPr lang="en-US"/>
        </a:p>
      </dgm:t>
    </dgm:pt>
    <dgm:pt modelId="{96C6CA12-5D70-EA40-A75F-6CED279D80CE}" type="sibTrans" cxnId="{07F5D1E0-2C33-C74E-93FA-9218EDEAEEA2}">
      <dgm:prSet/>
      <dgm:spPr/>
      <dgm:t>
        <a:bodyPr/>
        <a:lstStyle/>
        <a:p>
          <a:endParaRPr lang="en-US"/>
        </a:p>
      </dgm:t>
    </dgm:pt>
    <dgm:pt modelId="{2683E5B6-31F5-3144-A3B4-7C157806E79D}">
      <dgm:prSet phldrT="[Text]" custT="1"/>
      <dgm:spPr/>
      <dgm:t>
        <a:bodyPr spcFirstLastPara="0" vert="horz" wrap="square" lIns="41910" tIns="41910" rIns="41910" bIns="41910" numCol="1" spcCol="1270" anchor="ctr" anchorCtr="0"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entury Gothic" panose="020B0502020202020204"/>
            <a:ea typeface="+mn-ea"/>
            <a:cs typeface="+mn-cs"/>
          </a:endParaRP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/>
              <a:ea typeface="+mn-ea"/>
              <a:cs typeface="+mn-cs"/>
            </a:rPr>
            <a:t>Modeling</a:t>
          </a:r>
          <a:endParaRPr lang="en-US" sz="1100" kern="1200" dirty="0">
            <a:latin typeface="Century Gothic" panose="020B0502020202020204"/>
            <a:ea typeface="+mn-ea"/>
            <a:cs typeface="+mn-cs"/>
          </a:endParaRPr>
        </a:p>
      </dgm:t>
    </dgm:pt>
    <dgm:pt modelId="{0D6CDF89-746A-AD4A-AA5E-B21813BAAFCE}" type="parTrans" cxnId="{986320BE-55AE-4C4A-9835-5ABADB7FD0CF}">
      <dgm:prSet/>
      <dgm:spPr/>
      <dgm:t>
        <a:bodyPr/>
        <a:lstStyle/>
        <a:p>
          <a:endParaRPr lang="en-US"/>
        </a:p>
      </dgm:t>
    </dgm:pt>
    <dgm:pt modelId="{82B72C6E-A593-2846-85D6-F2B0E8D9B0FC}" type="sibTrans" cxnId="{986320BE-55AE-4C4A-9835-5ABADB7FD0CF}">
      <dgm:prSet/>
      <dgm:spPr/>
      <dgm:t>
        <a:bodyPr/>
        <a:lstStyle/>
        <a:p>
          <a:endParaRPr lang="en-US"/>
        </a:p>
      </dgm:t>
    </dgm:pt>
    <dgm:pt modelId="{3913291B-9494-3C44-B6BC-367A08CF02C3}">
      <dgm:prSet phldrT="[Text]" custT="1"/>
      <dgm:spPr/>
      <dgm:t>
        <a:bodyPr spcFirstLastPara="0" vert="horz" wrap="square" lIns="41910" tIns="41910" rIns="41910" bIns="41910" numCol="1" spcCol="1270" anchor="ctr" anchorCtr="0"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  <a:ea typeface="+mn-ea"/>
            <a:cs typeface="+mn-cs"/>
          </a:endParaRP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/>
              <a:ea typeface="+mn-ea"/>
              <a:cs typeface="+mn-cs"/>
            </a:rPr>
            <a:t>Sub-Model Forecasts</a:t>
          </a:r>
        </a:p>
      </dgm:t>
    </dgm:pt>
    <dgm:pt modelId="{623509D6-5A04-674E-BC93-D3BF83140334}" type="parTrans" cxnId="{B061C9C0-DF9D-7B46-AB99-F5263E4D0D9D}">
      <dgm:prSet/>
      <dgm:spPr/>
      <dgm:t>
        <a:bodyPr/>
        <a:lstStyle/>
        <a:p>
          <a:endParaRPr lang="en-US"/>
        </a:p>
      </dgm:t>
    </dgm:pt>
    <dgm:pt modelId="{9669FFB1-1AB5-D745-947A-64F4D01EBA7B}" type="sibTrans" cxnId="{B061C9C0-DF9D-7B46-AB99-F5263E4D0D9D}">
      <dgm:prSet/>
      <dgm:spPr/>
      <dgm:t>
        <a:bodyPr/>
        <a:lstStyle/>
        <a:p>
          <a:endParaRPr lang="en-US"/>
        </a:p>
      </dgm:t>
    </dgm:pt>
    <dgm:pt modelId="{80A96E29-04A6-6049-8D39-4506D7F463C3}" type="pres">
      <dgm:prSet presAssocID="{DCDEF309-CB8A-6744-A4E4-C72C6468BFDD}" presName="Name0" presStyleCnt="0">
        <dgm:presLayoutVars>
          <dgm:dir/>
          <dgm:resizeHandles val="exact"/>
        </dgm:presLayoutVars>
      </dgm:prSet>
      <dgm:spPr/>
    </dgm:pt>
    <dgm:pt modelId="{889A8DB2-A8FE-3F4A-BAEA-23ACA5484628}" type="pres">
      <dgm:prSet presAssocID="{830EC82E-07B9-0B4C-9097-AAE69CE41195}" presName="node" presStyleLbl="node1" presStyleIdx="0" presStyleCnt="3" custScaleX="100323" custScaleY="83829" custLinFactNeighborX="-897" custLinFactNeighborY="1264">
        <dgm:presLayoutVars>
          <dgm:bulletEnabled val="1"/>
        </dgm:presLayoutVars>
      </dgm:prSet>
      <dgm:spPr/>
    </dgm:pt>
    <dgm:pt modelId="{664C6EB5-1910-B24D-969C-EA502BEA8F9D}" type="pres">
      <dgm:prSet presAssocID="{96C6CA12-5D70-EA40-A75F-6CED279D80CE}" presName="sibTrans" presStyleLbl="sibTrans2D1" presStyleIdx="0" presStyleCnt="2"/>
      <dgm:spPr/>
    </dgm:pt>
    <dgm:pt modelId="{5705E43A-4432-184E-8DCB-517C316A419A}" type="pres">
      <dgm:prSet presAssocID="{96C6CA12-5D70-EA40-A75F-6CED279D80CE}" presName="connectorText" presStyleLbl="sibTrans2D1" presStyleIdx="0" presStyleCnt="2"/>
      <dgm:spPr/>
    </dgm:pt>
    <dgm:pt modelId="{7A74645F-6B7E-864B-80BE-880AB4D3AEDE}" type="pres">
      <dgm:prSet presAssocID="{2683E5B6-31F5-3144-A3B4-7C157806E79D}" presName="node" presStyleLbl="node1" presStyleIdx="1" presStyleCnt="3" custScaleY="84728" custLinFactNeighborX="-30576" custLinFactNeighborY="1264">
        <dgm:presLayoutVars>
          <dgm:bulletEnabled val="1"/>
        </dgm:presLayoutVars>
      </dgm:prSet>
      <dgm:spPr>
        <a:xfrm>
          <a:off x="1369342" y="295646"/>
          <a:ext cx="966145" cy="928094"/>
        </a:xfrm>
        <a:prstGeom prst="roundRect">
          <a:avLst>
            <a:gd name="adj" fmla="val 10000"/>
          </a:avLst>
        </a:prstGeom>
      </dgm:spPr>
    </dgm:pt>
    <dgm:pt modelId="{997B25A7-A473-6641-9B04-5F20DA0EC418}" type="pres">
      <dgm:prSet presAssocID="{82B72C6E-A593-2846-85D6-F2B0E8D9B0FC}" presName="sibTrans" presStyleLbl="sibTrans2D1" presStyleIdx="1" presStyleCnt="2"/>
      <dgm:spPr/>
    </dgm:pt>
    <dgm:pt modelId="{B254547A-0DF3-104A-82BA-BF84E0F763A6}" type="pres">
      <dgm:prSet presAssocID="{82B72C6E-A593-2846-85D6-F2B0E8D9B0FC}" presName="connectorText" presStyleLbl="sibTrans2D1" presStyleIdx="1" presStyleCnt="2"/>
      <dgm:spPr/>
    </dgm:pt>
    <dgm:pt modelId="{19EF5D49-E476-A340-8739-64D28F7D86DA}" type="pres">
      <dgm:prSet presAssocID="{3913291B-9494-3C44-B6BC-367A08CF02C3}" presName="node" presStyleLbl="node1" presStyleIdx="2" presStyleCnt="3" custScaleY="84620" custLinFactNeighborX="-48708" custLinFactNeighborY="1264">
        <dgm:presLayoutVars>
          <dgm:bulletEnabled val="1"/>
        </dgm:presLayoutVars>
      </dgm:prSet>
      <dgm:spPr>
        <a:xfrm>
          <a:off x="2661101" y="265897"/>
          <a:ext cx="966145" cy="901589"/>
        </a:xfrm>
        <a:prstGeom prst="roundRect">
          <a:avLst>
            <a:gd name="adj" fmla="val 10000"/>
          </a:avLst>
        </a:prstGeom>
      </dgm:spPr>
    </dgm:pt>
  </dgm:ptLst>
  <dgm:cxnLst>
    <dgm:cxn modelId="{DA493117-90BC-AF4D-B55D-6AC10457CB55}" type="presOf" srcId="{96C6CA12-5D70-EA40-A75F-6CED279D80CE}" destId="{5705E43A-4432-184E-8DCB-517C316A419A}" srcOrd="1" destOrd="0" presId="urn:microsoft.com/office/officeart/2005/8/layout/process1"/>
    <dgm:cxn modelId="{7F7F3228-40BA-9441-B78F-B5F374BC5654}" type="presOf" srcId="{82B72C6E-A593-2846-85D6-F2B0E8D9B0FC}" destId="{997B25A7-A473-6641-9B04-5F20DA0EC418}" srcOrd="0" destOrd="0" presId="urn:microsoft.com/office/officeart/2005/8/layout/process1"/>
    <dgm:cxn modelId="{319C4C65-5087-944A-BDFE-183D8DD3249E}" type="presOf" srcId="{3913291B-9494-3C44-B6BC-367A08CF02C3}" destId="{19EF5D49-E476-A340-8739-64D28F7D86DA}" srcOrd="0" destOrd="0" presId="urn:microsoft.com/office/officeart/2005/8/layout/process1"/>
    <dgm:cxn modelId="{D1B96669-6053-0A4D-87F5-FA4D1D35ABBA}" type="presOf" srcId="{96C6CA12-5D70-EA40-A75F-6CED279D80CE}" destId="{664C6EB5-1910-B24D-969C-EA502BEA8F9D}" srcOrd="0" destOrd="0" presId="urn:microsoft.com/office/officeart/2005/8/layout/process1"/>
    <dgm:cxn modelId="{16837174-535C-624F-996A-B0E2C541BAAC}" type="presOf" srcId="{DCDEF309-CB8A-6744-A4E4-C72C6468BFDD}" destId="{80A96E29-04A6-6049-8D39-4506D7F463C3}" srcOrd="0" destOrd="0" presId="urn:microsoft.com/office/officeart/2005/8/layout/process1"/>
    <dgm:cxn modelId="{72BDA57A-DE33-4E4E-B2F4-1102F04CDC50}" type="presOf" srcId="{830EC82E-07B9-0B4C-9097-AAE69CE41195}" destId="{889A8DB2-A8FE-3F4A-BAEA-23ACA5484628}" srcOrd="0" destOrd="0" presId="urn:microsoft.com/office/officeart/2005/8/layout/process1"/>
    <dgm:cxn modelId="{63DE9F88-5AC9-6C44-946B-41592F18B24C}" type="presOf" srcId="{82B72C6E-A593-2846-85D6-F2B0E8D9B0FC}" destId="{B254547A-0DF3-104A-82BA-BF84E0F763A6}" srcOrd="1" destOrd="0" presId="urn:microsoft.com/office/officeart/2005/8/layout/process1"/>
    <dgm:cxn modelId="{7D84EC8E-9A6D-1047-8EDB-7851E1DC6459}" type="presOf" srcId="{2683E5B6-31F5-3144-A3B4-7C157806E79D}" destId="{7A74645F-6B7E-864B-80BE-880AB4D3AEDE}" srcOrd="0" destOrd="0" presId="urn:microsoft.com/office/officeart/2005/8/layout/process1"/>
    <dgm:cxn modelId="{986320BE-55AE-4C4A-9835-5ABADB7FD0CF}" srcId="{DCDEF309-CB8A-6744-A4E4-C72C6468BFDD}" destId="{2683E5B6-31F5-3144-A3B4-7C157806E79D}" srcOrd="1" destOrd="0" parTransId="{0D6CDF89-746A-AD4A-AA5E-B21813BAAFCE}" sibTransId="{82B72C6E-A593-2846-85D6-F2B0E8D9B0FC}"/>
    <dgm:cxn modelId="{B061C9C0-DF9D-7B46-AB99-F5263E4D0D9D}" srcId="{DCDEF309-CB8A-6744-A4E4-C72C6468BFDD}" destId="{3913291B-9494-3C44-B6BC-367A08CF02C3}" srcOrd="2" destOrd="0" parTransId="{623509D6-5A04-674E-BC93-D3BF83140334}" sibTransId="{9669FFB1-1AB5-D745-947A-64F4D01EBA7B}"/>
    <dgm:cxn modelId="{07F5D1E0-2C33-C74E-93FA-9218EDEAEEA2}" srcId="{DCDEF309-CB8A-6744-A4E4-C72C6468BFDD}" destId="{830EC82E-07B9-0B4C-9097-AAE69CE41195}" srcOrd="0" destOrd="0" parTransId="{4EF64226-B536-6A40-9A7F-506D085CED57}" sibTransId="{96C6CA12-5D70-EA40-A75F-6CED279D80CE}"/>
    <dgm:cxn modelId="{E7AAB1DA-F836-AD42-8871-C57E9E5D3041}" type="presParOf" srcId="{80A96E29-04A6-6049-8D39-4506D7F463C3}" destId="{889A8DB2-A8FE-3F4A-BAEA-23ACA5484628}" srcOrd="0" destOrd="0" presId="urn:microsoft.com/office/officeart/2005/8/layout/process1"/>
    <dgm:cxn modelId="{D5FFD1CC-8097-B045-AA3F-6700CBA9FB1E}" type="presParOf" srcId="{80A96E29-04A6-6049-8D39-4506D7F463C3}" destId="{664C6EB5-1910-B24D-969C-EA502BEA8F9D}" srcOrd="1" destOrd="0" presId="urn:microsoft.com/office/officeart/2005/8/layout/process1"/>
    <dgm:cxn modelId="{A09091B6-4A63-E642-B745-A042954B1775}" type="presParOf" srcId="{664C6EB5-1910-B24D-969C-EA502BEA8F9D}" destId="{5705E43A-4432-184E-8DCB-517C316A419A}" srcOrd="0" destOrd="0" presId="urn:microsoft.com/office/officeart/2005/8/layout/process1"/>
    <dgm:cxn modelId="{33714E65-E3BB-9944-BC10-BC45D6CDFF49}" type="presParOf" srcId="{80A96E29-04A6-6049-8D39-4506D7F463C3}" destId="{7A74645F-6B7E-864B-80BE-880AB4D3AEDE}" srcOrd="2" destOrd="0" presId="urn:microsoft.com/office/officeart/2005/8/layout/process1"/>
    <dgm:cxn modelId="{5619692B-711B-2F4A-A054-8D8DDD765254}" type="presParOf" srcId="{80A96E29-04A6-6049-8D39-4506D7F463C3}" destId="{997B25A7-A473-6641-9B04-5F20DA0EC418}" srcOrd="3" destOrd="0" presId="urn:microsoft.com/office/officeart/2005/8/layout/process1"/>
    <dgm:cxn modelId="{EC463A9D-D1C7-5940-AFC0-2623EA8A1311}" type="presParOf" srcId="{997B25A7-A473-6641-9B04-5F20DA0EC418}" destId="{B254547A-0DF3-104A-82BA-BF84E0F763A6}" srcOrd="0" destOrd="0" presId="urn:microsoft.com/office/officeart/2005/8/layout/process1"/>
    <dgm:cxn modelId="{3ACF0C34-166A-9B49-A810-C35A35D0DFE6}" type="presParOf" srcId="{80A96E29-04A6-6049-8D39-4506D7F463C3}" destId="{19EF5D49-E476-A340-8739-64D28F7D86D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DEF309-CB8A-6744-A4E4-C72C6468BFDD}" type="doc">
      <dgm:prSet loTypeId="urn:microsoft.com/office/officeart/2005/8/layout/process1" loCatId="" qsTypeId="urn:microsoft.com/office/officeart/2005/8/quickstyle/simple1" qsCatId="simple" csTypeId="urn:microsoft.com/office/officeart/2005/8/colors/accent1_3" csCatId="accent1" phldr="1"/>
      <dgm:spPr/>
    </dgm:pt>
    <dgm:pt modelId="{830EC82E-07B9-0B4C-9097-AAE69CE41195}">
      <dgm:prSet phldrT="[Text]" custT="1"/>
      <dgm:spPr/>
      <dgm:t>
        <a:bodyPr/>
        <a:lstStyle/>
        <a:p>
          <a:endParaRPr lang="en-US" sz="1100" dirty="0"/>
        </a:p>
        <a:p>
          <a:endParaRPr lang="en-US" sz="1100" dirty="0"/>
        </a:p>
        <a:p>
          <a:r>
            <a:rPr lang="en-US" sz="1100" dirty="0"/>
            <a:t>Input Data</a:t>
          </a:r>
        </a:p>
        <a:p>
          <a:endParaRPr lang="en-US" sz="1100" dirty="0"/>
        </a:p>
      </dgm:t>
    </dgm:pt>
    <dgm:pt modelId="{4EF64226-B536-6A40-9A7F-506D085CED57}" type="parTrans" cxnId="{07F5D1E0-2C33-C74E-93FA-9218EDEAEEA2}">
      <dgm:prSet/>
      <dgm:spPr/>
      <dgm:t>
        <a:bodyPr/>
        <a:lstStyle/>
        <a:p>
          <a:endParaRPr lang="en-US"/>
        </a:p>
      </dgm:t>
    </dgm:pt>
    <dgm:pt modelId="{96C6CA12-5D70-EA40-A75F-6CED279D80CE}" type="sibTrans" cxnId="{07F5D1E0-2C33-C74E-93FA-9218EDEAEEA2}">
      <dgm:prSet/>
      <dgm:spPr/>
      <dgm:t>
        <a:bodyPr/>
        <a:lstStyle/>
        <a:p>
          <a:endParaRPr lang="en-US"/>
        </a:p>
      </dgm:t>
    </dgm:pt>
    <dgm:pt modelId="{2683E5B6-31F5-3144-A3B4-7C157806E79D}">
      <dgm:prSet phldrT="[Text]" custT="1"/>
      <dgm:spPr/>
      <dgm:t>
        <a:bodyPr spcFirstLastPara="0" vert="horz" wrap="square" lIns="41910" tIns="41910" rIns="41910" bIns="41910" numCol="1" spcCol="1270" anchor="ctr" anchorCtr="0"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entury Gothic" panose="020B0502020202020204"/>
            <a:ea typeface="+mn-ea"/>
            <a:cs typeface="+mn-cs"/>
          </a:endParaRP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/>
              <a:ea typeface="+mn-ea"/>
              <a:cs typeface="+mn-cs"/>
            </a:rPr>
            <a:t>Modeling</a:t>
          </a:r>
          <a:endParaRPr lang="en-US" sz="1100" kern="1200" dirty="0">
            <a:latin typeface="Century Gothic" panose="020B0502020202020204"/>
            <a:ea typeface="+mn-ea"/>
            <a:cs typeface="+mn-cs"/>
          </a:endParaRPr>
        </a:p>
      </dgm:t>
    </dgm:pt>
    <dgm:pt modelId="{0D6CDF89-746A-AD4A-AA5E-B21813BAAFCE}" type="parTrans" cxnId="{986320BE-55AE-4C4A-9835-5ABADB7FD0CF}">
      <dgm:prSet/>
      <dgm:spPr/>
      <dgm:t>
        <a:bodyPr/>
        <a:lstStyle/>
        <a:p>
          <a:endParaRPr lang="en-US"/>
        </a:p>
      </dgm:t>
    </dgm:pt>
    <dgm:pt modelId="{82B72C6E-A593-2846-85D6-F2B0E8D9B0FC}" type="sibTrans" cxnId="{986320BE-55AE-4C4A-9835-5ABADB7FD0CF}">
      <dgm:prSet/>
      <dgm:spPr/>
      <dgm:t>
        <a:bodyPr/>
        <a:lstStyle/>
        <a:p>
          <a:endParaRPr lang="en-US"/>
        </a:p>
      </dgm:t>
    </dgm:pt>
    <dgm:pt modelId="{3913291B-9494-3C44-B6BC-367A08CF02C3}">
      <dgm:prSet phldrT="[Text]" custT="1"/>
      <dgm:spPr/>
      <dgm:t>
        <a:bodyPr spcFirstLastPara="0" vert="horz" wrap="square" lIns="41910" tIns="41910" rIns="41910" bIns="41910" numCol="1" spcCol="1270" anchor="ctr" anchorCtr="0"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  <a:ea typeface="+mn-ea"/>
            <a:cs typeface="+mn-cs"/>
          </a:endParaRP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/>
              <a:ea typeface="+mn-ea"/>
              <a:cs typeface="+mn-cs"/>
            </a:rPr>
            <a:t>Sub-Model Forecasts</a:t>
          </a:r>
        </a:p>
      </dgm:t>
    </dgm:pt>
    <dgm:pt modelId="{623509D6-5A04-674E-BC93-D3BF83140334}" type="parTrans" cxnId="{B061C9C0-DF9D-7B46-AB99-F5263E4D0D9D}">
      <dgm:prSet/>
      <dgm:spPr/>
      <dgm:t>
        <a:bodyPr/>
        <a:lstStyle/>
        <a:p>
          <a:endParaRPr lang="en-US"/>
        </a:p>
      </dgm:t>
    </dgm:pt>
    <dgm:pt modelId="{9669FFB1-1AB5-D745-947A-64F4D01EBA7B}" type="sibTrans" cxnId="{B061C9C0-DF9D-7B46-AB99-F5263E4D0D9D}">
      <dgm:prSet/>
      <dgm:spPr/>
      <dgm:t>
        <a:bodyPr/>
        <a:lstStyle/>
        <a:p>
          <a:endParaRPr lang="en-US"/>
        </a:p>
      </dgm:t>
    </dgm:pt>
    <dgm:pt modelId="{80A96E29-04A6-6049-8D39-4506D7F463C3}" type="pres">
      <dgm:prSet presAssocID="{DCDEF309-CB8A-6744-A4E4-C72C6468BFDD}" presName="Name0" presStyleCnt="0">
        <dgm:presLayoutVars>
          <dgm:dir/>
          <dgm:resizeHandles val="exact"/>
        </dgm:presLayoutVars>
      </dgm:prSet>
      <dgm:spPr/>
    </dgm:pt>
    <dgm:pt modelId="{889A8DB2-A8FE-3F4A-BAEA-23ACA5484628}" type="pres">
      <dgm:prSet presAssocID="{830EC82E-07B9-0B4C-9097-AAE69CE41195}" presName="node" presStyleLbl="node1" presStyleIdx="0" presStyleCnt="3" custScaleX="100323" custScaleY="83829" custLinFactNeighborX="-897" custLinFactNeighborY="1264">
        <dgm:presLayoutVars>
          <dgm:bulletEnabled val="1"/>
        </dgm:presLayoutVars>
      </dgm:prSet>
      <dgm:spPr/>
    </dgm:pt>
    <dgm:pt modelId="{664C6EB5-1910-B24D-969C-EA502BEA8F9D}" type="pres">
      <dgm:prSet presAssocID="{96C6CA12-5D70-EA40-A75F-6CED279D80CE}" presName="sibTrans" presStyleLbl="sibTrans2D1" presStyleIdx="0" presStyleCnt="2"/>
      <dgm:spPr/>
    </dgm:pt>
    <dgm:pt modelId="{5705E43A-4432-184E-8DCB-517C316A419A}" type="pres">
      <dgm:prSet presAssocID="{96C6CA12-5D70-EA40-A75F-6CED279D80CE}" presName="connectorText" presStyleLbl="sibTrans2D1" presStyleIdx="0" presStyleCnt="2"/>
      <dgm:spPr/>
    </dgm:pt>
    <dgm:pt modelId="{7A74645F-6B7E-864B-80BE-880AB4D3AEDE}" type="pres">
      <dgm:prSet presAssocID="{2683E5B6-31F5-3144-A3B4-7C157806E79D}" presName="node" presStyleLbl="node1" presStyleIdx="1" presStyleCnt="3" custScaleY="84728" custLinFactNeighborX="-30576" custLinFactNeighborY="1264">
        <dgm:presLayoutVars>
          <dgm:bulletEnabled val="1"/>
        </dgm:presLayoutVars>
      </dgm:prSet>
      <dgm:spPr>
        <a:xfrm>
          <a:off x="1369342" y="295646"/>
          <a:ext cx="966145" cy="928094"/>
        </a:xfrm>
        <a:prstGeom prst="roundRect">
          <a:avLst>
            <a:gd name="adj" fmla="val 10000"/>
          </a:avLst>
        </a:prstGeom>
      </dgm:spPr>
    </dgm:pt>
    <dgm:pt modelId="{997B25A7-A473-6641-9B04-5F20DA0EC418}" type="pres">
      <dgm:prSet presAssocID="{82B72C6E-A593-2846-85D6-F2B0E8D9B0FC}" presName="sibTrans" presStyleLbl="sibTrans2D1" presStyleIdx="1" presStyleCnt="2"/>
      <dgm:spPr/>
    </dgm:pt>
    <dgm:pt modelId="{B254547A-0DF3-104A-82BA-BF84E0F763A6}" type="pres">
      <dgm:prSet presAssocID="{82B72C6E-A593-2846-85D6-F2B0E8D9B0FC}" presName="connectorText" presStyleLbl="sibTrans2D1" presStyleIdx="1" presStyleCnt="2"/>
      <dgm:spPr/>
    </dgm:pt>
    <dgm:pt modelId="{19EF5D49-E476-A340-8739-64D28F7D86DA}" type="pres">
      <dgm:prSet presAssocID="{3913291B-9494-3C44-B6BC-367A08CF02C3}" presName="node" presStyleLbl="node1" presStyleIdx="2" presStyleCnt="3" custScaleY="84620" custLinFactNeighborX="-48708" custLinFactNeighborY="1264">
        <dgm:presLayoutVars>
          <dgm:bulletEnabled val="1"/>
        </dgm:presLayoutVars>
      </dgm:prSet>
      <dgm:spPr>
        <a:xfrm>
          <a:off x="2661101" y="265897"/>
          <a:ext cx="966145" cy="901589"/>
        </a:xfrm>
        <a:prstGeom prst="roundRect">
          <a:avLst>
            <a:gd name="adj" fmla="val 10000"/>
          </a:avLst>
        </a:prstGeom>
      </dgm:spPr>
    </dgm:pt>
  </dgm:ptLst>
  <dgm:cxnLst>
    <dgm:cxn modelId="{DA493117-90BC-AF4D-B55D-6AC10457CB55}" type="presOf" srcId="{96C6CA12-5D70-EA40-A75F-6CED279D80CE}" destId="{5705E43A-4432-184E-8DCB-517C316A419A}" srcOrd="1" destOrd="0" presId="urn:microsoft.com/office/officeart/2005/8/layout/process1"/>
    <dgm:cxn modelId="{7F7F3228-40BA-9441-B78F-B5F374BC5654}" type="presOf" srcId="{82B72C6E-A593-2846-85D6-F2B0E8D9B0FC}" destId="{997B25A7-A473-6641-9B04-5F20DA0EC418}" srcOrd="0" destOrd="0" presId="urn:microsoft.com/office/officeart/2005/8/layout/process1"/>
    <dgm:cxn modelId="{319C4C65-5087-944A-BDFE-183D8DD3249E}" type="presOf" srcId="{3913291B-9494-3C44-B6BC-367A08CF02C3}" destId="{19EF5D49-E476-A340-8739-64D28F7D86DA}" srcOrd="0" destOrd="0" presId="urn:microsoft.com/office/officeart/2005/8/layout/process1"/>
    <dgm:cxn modelId="{D1B96669-6053-0A4D-87F5-FA4D1D35ABBA}" type="presOf" srcId="{96C6CA12-5D70-EA40-A75F-6CED279D80CE}" destId="{664C6EB5-1910-B24D-969C-EA502BEA8F9D}" srcOrd="0" destOrd="0" presId="urn:microsoft.com/office/officeart/2005/8/layout/process1"/>
    <dgm:cxn modelId="{16837174-535C-624F-996A-B0E2C541BAAC}" type="presOf" srcId="{DCDEF309-CB8A-6744-A4E4-C72C6468BFDD}" destId="{80A96E29-04A6-6049-8D39-4506D7F463C3}" srcOrd="0" destOrd="0" presId="urn:microsoft.com/office/officeart/2005/8/layout/process1"/>
    <dgm:cxn modelId="{72BDA57A-DE33-4E4E-B2F4-1102F04CDC50}" type="presOf" srcId="{830EC82E-07B9-0B4C-9097-AAE69CE41195}" destId="{889A8DB2-A8FE-3F4A-BAEA-23ACA5484628}" srcOrd="0" destOrd="0" presId="urn:microsoft.com/office/officeart/2005/8/layout/process1"/>
    <dgm:cxn modelId="{63DE9F88-5AC9-6C44-946B-41592F18B24C}" type="presOf" srcId="{82B72C6E-A593-2846-85D6-F2B0E8D9B0FC}" destId="{B254547A-0DF3-104A-82BA-BF84E0F763A6}" srcOrd="1" destOrd="0" presId="urn:microsoft.com/office/officeart/2005/8/layout/process1"/>
    <dgm:cxn modelId="{7D84EC8E-9A6D-1047-8EDB-7851E1DC6459}" type="presOf" srcId="{2683E5B6-31F5-3144-A3B4-7C157806E79D}" destId="{7A74645F-6B7E-864B-80BE-880AB4D3AEDE}" srcOrd="0" destOrd="0" presId="urn:microsoft.com/office/officeart/2005/8/layout/process1"/>
    <dgm:cxn modelId="{986320BE-55AE-4C4A-9835-5ABADB7FD0CF}" srcId="{DCDEF309-CB8A-6744-A4E4-C72C6468BFDD}" destId="{2683E5B6-31F5-3144-A3B4-7C157806E79D}" srcOrd="1" destOrd="0" parTransId="{0D6CDF89-746A-AD4A-AA5E-B21813BAAFCE}" sibTransId="{82B72C6E-A593-2846-85D6-F2B0E8D9B0FC}"/>
    <dgm:cxn modelId="{B061C9C0-DF9D-7B46-AB99-F5263E4D0D9D}" srcId="{DCDEF309-CB8A-6744-A4E4-C72C6468BFDD}" destId="{3913291B-9494-3C44-B6BC-367A08CF02C3}" srcOrd="2" destOrd="0" parTransId="{623509D6-5A04-674E-BC93-D3BF83140334}" sibTransId="{9669FFB1-1AB5-D745-947A-64F4D01EBA7B}"/>
    <dgm:cxn modelId="{07F5D1E0-2C33-C74E-93FA-9218EDEAEEA2}" srcId="{DCDEF309-CB8A-6744-A4E4-C72C6468BFDD}" destId="{830EC82E-07B9-0B4C-9097-AAE69CE41195}" srcOrd="0" destOrd="0" parTransId="{4EF64226-B536-6A40-9A7F-506D085CED57}" sibTransId="{96C6CA12-5D70-EA40-A75F-6CED279D80CE}"/>
    <dgm:cxn modelId="{E7AAB1DA-F836-AD42-8871-C57E9E5D3041}" type="presParOf" srcId="{80A96E29-04A6-6049-8D39-4506D7F463C3}" destId="{889A8DB2-A8FE-3F4A-BAEA-23ACA5484628}" srcOrd="0" destOrd="0" presId="urn:microsoft.com/office/officeart/2005/8/layout/process1"/>
    <dgm:cxn modelId="{D5FFD1CC-8097-B045-AA3F-6700CBA9FB1E}" type="presParOf" srcId="{80A96E29-04A6-6049-8D39-4506D7F463C3}" destId="{664C6EB5-1910-B24D-969C-EA502BEA8F9D}" srcOrd="1" destOrd="0" presId="urn:microsoft.com/office/officeart/2005/8/layout/process1"/>
    <dgm:cxn modelId="{A09091B6-4A63-E642-B745-A042954B1775}" type="presParOf" srcId="{664C6EB5-1910-B24D-969C-EA502BEA8F9D}" destId="{5705E43A-4432-184E-8DCB-517C316A419A}" srcOrd="0" destOrd="0" presId="urn:microsoft.com/office/officeart/2005/8/layout/process1"/>
    <dgm:cxn modelId="{33714E65-E3BB-9944-BC10-BC45D6CDFF49}" type="presParOf" srcId="{80A96E29-04A6-6049-8D39-4506D7F463C3}" destId="{7A74645F-6B7E-864B-80BE-880AB4D3AEDE}" srcOrd="2" destOrd="0" presId="urn:microsoft.com/office/officeart/2005/8/layout/process1"/>
    <dgm:cxn modelId="{5619692B-711B-2F4A-A054-8D8DDD765254}" type="presParOf" srcId="{80A96E29-04A6-6049-8D39-4506D7F463C3}" destId="{997B25A7-A473-6641-9B04-5F20DA0EC418}" srcOrd="3" destOrd="0" presId="urn:microsoft.com/office/officeart/2005/8/layout/process1"/>
    <dgm:cxn modelId="{EC463A9D-D1C7-5940-AFC0-2623EA8A1311}" type="presParOf" srcId="{997B25A7-A473-6641-9B04-5F20DA0EC418}" destId="{B254547A-0DF3-104A-82BA-BF84E0F763A6}" srcOrd="0" destOrd="0" presId="urn:microsoft.com/office/officeart/2005/8/layout/process1"/>
    <dgm:cxn modelId="{3ACF0C34-166A-9B49-A810-C35A35D0DFE6}" type="presParOf" srcId="{80A96E29-04A6-6049-8D39-4506D7F463C3}" destId="{19EF5D49-E476-A340-8739-64D28F7D86D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DEF309-CB8A-6744-A4E4-C72C6468BFDD}" type="doc">
      <dgm:prSet loTypeId="urn:microsoft.com/office/officeart/2005/8/layout/process1" loCatId="" qsTypeId="urn:microsoft.com/office/officeart/2005/8/quickstyle/simple1" qsCatId="simple" csTypeId="urn:microsoft.com/office/officeart/2005/8/colors/accent1_3" csCatId="accent1" phldr="1"/>
      <dgm:spPr/>
    </dgm:pt>
    <dgm:pt modelId="{830EC82E-07B9-0B4C-9097-AAE69CE41195}">
      <dgm:prSet phldrT="[Text]" custT="1"/>
      <dgm:spPr/>
      <dgm:t>
        <a:bodyPr/>
        <a:lstStyle/>
        <a:p>
          <a:endParaRPr lang="en-US" sz="1100" dirty="0"/>
        </a:p>
        <a:p>
          <a:endParaRPr lang="en-US" sz="1100" dirty="0"/>
        </a:p>
        <a:p>
          <a:r>
            <a:rPr lang="en-US" sz="1100" dirty="0"/>
            <a:t>Input Data</a:t>
          </a:r>
        </a:p>
        <a:p>
          <a:endParaRPr lang="en-US" sz="1100" dirty="0"/>
        </a:p>
      </dgm:t>
    </dgm:pt>
    <dgm:pt modelId="{4EF64226-B536-6A40-9A7F-506D085CED57}" type="parTrans" cxnId="{07F5D1E0-2C33-C74E-93FA-9218EDEAEEA2}">
      <dgm:prSet/>
      <dgm:spPr/>
      <dgm:t>
        <a:bodyPr/>
        <a:lstStyle/>
        <a:p>
          <a:endParaRPr lang="en-US"/>
        </a:p>
      </dgm:t>
    </dgm:pt>
    <dgm:pt modelId="{96C6CA12-5D70-EA40-A75F-6CED279D80CE}" type="sibTrans" cxnId="{07F5D1E0-2C33-C74E-93FA-9218EDEAEEA2}">
      <dgm:prSet/>
      <dgm:spPr/>
      <dgm:t>
        <a:bodyPr/>
        <a:lstStyle/>
        <a:p>
          <a:endParaRPr lang="en-US"/>
        </a:p>
      </dgm:t>
    </dgm:pt>
    <dgm:pt modelId="{2683E5B6-31F5-3144-A3B4-7C157806E79D}">
      <dgm:prSet phldrT="[Text]" custT="1"/>
      <dgm:spPr/>
      <dgm:t>
        <a:bodyPr spcFirstLastPara="0" vert="horz" wrap="square" lIns="41910" tIns="41910" rIns="41910" bIns="41910" numCol="1" spcCol="1270" anchor="ctr" anchorCtr="0"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entury Gothic" panose="020B0502020202020204"/>
            <a:ea typeface="+mn-ea"/>
            <a:cs typeface="+mn-cs"/>
          </a:endParaRP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/>
              <a:ea typeface="+mn-ea"/>
              <a:cs typeface="+mn-cs"/>
            </a:rPr>
            <a:t>Modeling</a:t>
          </a:r>
          <a:endParaRPr lang="en-US" sz="1100" kern="1200" dirty="0">
            <a:latin typeface="Century Gothic" panose="020B0502020202020204"/>
            <a:ea typeface="+mn-ea"/>
            <a:cs typeface="+mn-cs"/>
          </a:endParaRPr>
        </a:p>
      </dgm:t>
    </dgm:pt>
    <dgm:pt modelId="{0D6CDF89-746A-AD4A-AA5E-B21813BAAFCE}" type="parTrans" cxnId="{986320BE-55AE-4C4A-9835-5ABADB7FD0CF}">
      <dgm:prSet/>
      <dgm:spPr/>
      <dgm:t>
        <a:bodyPr/>
        <a:lstStyle/>
        <a:p>
          <a:endParaRPr lang="en-US"/>
        </a:p>
      </dgm:t>
    </dgm:pt>
    <dgm:pt modelId="{82B72C6E-A593-2846-85D6-F2B0E8D9B0FC}" type="sibTrans" cxnId="{986320BE-55AE-4C4A-9835-5ABADB7FD0CF}">
      <dgm:prSet/>
      <dgm:spPr/>
      <dgm:t>
        <a:bodyPr/>
        <a:lstStyle/>
        <a:p>
          <a:endParaRPr lang="en-US"/>
        </a:p>
      </dgm:t>
    </dgm:pt>
    <dgm:pt modelId="{3913291B-9494-3C44-B6BC-367A08CF02C3}">
      <dgm:prSet phldrT="[Text]" custT="1"/>
      <dgm:spPr/>
      <dgm:t>
        <a:bodyPr spcFirstLastPara="0" vert="horz" wrap="square" lIns="41910" tIns="41910" rIns="41910" bIns="41910" numCol="1" spcCol="1270" anchor="ctr" anchorCtr="0"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  <a:ea typeface="+mn-ea"/>
            <a:cs typeface="+mn-cs"/>
          </a:endParaRP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/>
              <a:ea typeface="+mn-ea"/>
              <a:cs typeface="+mn-cs"/>
            </a:rPr>
            <a:t>Sub-Model Forecasts</a:t>
          </a:r>
        </a:p>
      </dgm:t>
    </dgm:pt>
    <dgm:pt modelId="{623509D6-5A04-674E-BC93-D3BF83140334}" type="parTrans" cxnId="{B061C9C0-DF9D-7B46-AB99-F5263E4D0D9D}">
      <dgm:prSet/>
      <dgm:spPr/>
      <dgm:t>
        <a:bodyPr/>
        <a:lstStyle/>
        <a:p>
          <a:endParaRPr lang="en-US"/>
        </a:p>
      </dgm:t>
    </dgm:pt>
    <dgm:pt modelId="{9669FFB1-1AB5-D745-947A-64F4D01EBA7B}" type="sibTrans" cxnId="{B061C9C0-DF9D-7B46-AB99-F5263E4D0D9D}">
      <dgm:prSet/>
      <dgm:spPr/>
      <dgm:t>
        <a:bodyPr/>
        <a:lstStyle/>
        <a:p>
          <a:endParaRPr lang="en-US"/>
        </a:p>
      </dgm:t>
    </dgm:pt>
    <dgm:pt modelId="{80A96E29-04A6-6049-8D39-4506D7F463C3}" type="pres">
      <dgm:prSet presAssocID="{DCDEF309-CB8A-6744-A4E4-C72C6468BFDD}" presName="Name0" presStyleCnt="0">
        <dgm:presLayoutVars>
          <dgm:dir/>
          <dgm:resizeHandles val="exact"/>
        </dgm:presLayoutVars>
      </dgm:prSet>
      <dgm:spPr/>
    </dgm:pt>
    <dgm:pt modelId="{889A8DB2-A8FE-3F4A-BAEA-23ACA5484628}" type="pres">
      <dgm:prSet presAssocID="{830EC82E-07B9-0B4C-9097-AAE69CE41195}" presName="node" presStyleLbl="node1" presStyleIdx="0" presStyleCnt="3" custScaleX="100323" custScaleY="83829" custLinFactNeighborX="-897" custLinFactNeighborY="1264">
        <dgm:presLayoutVars>
          <dgm:bulletEnabled val="1"/>
        </dgm:presLayoutVars>
      </dgm:prSet>
      <dgm:spPr/>
    </dgm:pt>
    <dgm:pt modelId="{664C6EB5-1910-B24D-969C-EA502BEA8F9D}" type="pres">
      <dgm:prSet presAssocID="{96C6CA12-5D70-EA40-A75F-6CED279D80CE}" presName="sibTrans" presStyleLbl="sibTrans2D1" presStyleIdx="0" presStyleCnt="2"/>
      <dgm:spPr/>
    </dgm:pt>
    <dgm:pt modelId="{5705E43A-4432-184E-8DCB-517C316A419A}" type="pres">
      <dgm:prSet presAssocID="{96C6CA12-5D70-EA40-A75F-6CED279D80CE}" presName="connectorText" presStyleLbl="sibTrans2D1" presStyleIdx="0" presStyleCnt="2"/>
      <dgm:spPr/>
    </dgm:pt>
    <dgm:pt modelId="{7A74645F-6B7E-864B-80BE-880AB4D3AEDE}" type="pres">
      <dgm:prSet presAssocID="{2683E5B6-31F5-3144-A3B4-7C157806E79D}" presName="node" presStyleLbl="node1" presStyleIdx="1" presStyleCnt="3" custScaleY="84728" custLinFactNeighborX="-30576" custLinFactNeighborY="1264">
        <dgm:presLayoutVars>
          <dgm:bulletEnabled val="1"/>
        </dgm:presLayoutVars>
      </dgm:prSet>
      <dgm:spPr>
        <a:xfrm>
          <a:off x="1369342" y="295646"/>
          <a:ext cx="966145" cy="928094"/>
        </a:xfrm>
        <a:prstGeom prst="roundRect">
          <a:avLst>
            <a:gd name="adj" fmla="val 10000"/>
          </a:avLst>
        </a:prstGeom>
      </dgm:spPr>
    </dgm:pt>
    <dgm:pt modelId="{997B25A7-A473-6641-9B04-5F20DA0EC418}" type="pres">
      <dgm:prSet presAssocID="{82B72C6E-A593-2846-85D6-F2B0E8D9B0FC}" presName="sibTrans" presStyleLbl="sibTrans2D1" presStyleIdx="1" presStyleCnt="2"/>
      <dgm:spPr/>
    </dgm:pt>
    <dgm:pt modelId="{B254547A-0DF3-104A-82BA-BF84E0F763A6}" type="pres">
      <dgm:prSet presAssocID="{82B72C6E-A593-2846-85D6-F2B0E8D9B0FC}" presName="connectorText" presStyleLbl="sibTrans2D1" presStyleIdx="1" presStyleCnt="2"/>
      <dgm:spPr/>
    </dgm:pt>
    <dgm:pt modelId="{19EF5D49-E476-A340-8739-64D28F7D86DA}" type="pres">
      <dgm:prSet presAssocID="{3913291B-9494-3C44-B6BC-367A08CF02C3}" presName="node" presStyleLbl="node1" presStyleIdx="2" presStyleCnt="3" custScaleY="84620" custLinFactNeighborX="-48708" custLinFactNeighborY="1264">
        <dgm:presLayoutVars>
          <dgm:bulletEnabled val="1"/>
        </dgm:presLayoutVars>
      </dgm:prSet>
      <dgm:spPr>
        <a:xfrm>
          <a:off x="2661101" y="265897"/>
          <a:ext cx="966145" cy="901589"/>
        </a:xfrm>
        <a:prstGeom prst="roundRect">
          <a:avLst>
            <a:gd name="adj" fmla="val 10000"/>
          </a:avLst>
        </a:prstGeom>
      </dgm:spPr>
    </dgm:pt>
  </dgm:ptLst>
  <dgm:cxnLst>
    <dgm:cxn modelId="{DA493117-90BC-AF4D-B55D-6AC10457CB55}" type="presOf" srcId="{96C6CA12-5D70-EA40-A75F-6CED279D80CE}" destId="{5705E43A-4432-184E-8DCB-517C316A419A}" srcOrd="1" destOrd="0" presId="urn:microsoft.com/office/officeart/2005/8/layout/process1"/>
    <dgm:cxn modelId="{7F7F3228-40BA-9441-B78F-B5F374BC5654}" type="presOf" srcId="{82B72C6E-A593-2846-85D6-F2B0E8D9B0FC}" destId="{997B25A7-A473-6641-9B04-5F20DA0EC418}" srcOrd="0" destOrd="0" presId="urn:microsoft.com/office/officeart/2005/8/layout/process1"/>
    <dgm:cxn modelId="{319C4C65-5087-944A-BDFE-183D8DD3249E}" type="presOf" srcId="{3913291B-9494-3C44-B6BC-367A08CF02C3}" destId="{19EF5D49-E476-A340-8739-64D28F7D86DA}" srcOrd="0" destOrd="0" presId="urn:microsoft.com/office/officeart/2005/8/layout/process1"/>
    <dgm:cxn modelId="{D1B96669-6053-0A4D-87F5-FA4D1D35ABBA}" type="presOf" srcId="{96C6CA12-5D70-EA40-A75F-6CED279D80CE}" destId="{664C6EB5-1910-B24D-969C-EA502BEA8F9D}" srcOrd="0" destOrd="0" presId="urn:microsoft.com/office/officeart/2005/8/layout/process1"/>
    <dgm:cxn modelId="{16837174-535C-624F-996A-B0E2C541BAAC}" type="presOf" srcId="{DCDEF309-CB8A-6744-A4E4-C72C6468BFDD}" destId="{80A96E29-04A6-6049-8D39-4506D7F463C3}" srcOrd="0" destOrd="0" presId="urn:microsoft.com/office/officeart/2005/8/layout/process1"/>
    <dgm:cxn modelId="{72BDA57A-DE33-4E4E-B2F4-1102F04CDC50}" type="presOf" srcId="{830EC82E-07B9-0B4C-9097-AAE69CE41195}" destId="{889A8DB2-A8FE-3F4A-BAEA-23ACA5484628}" srcOrd="0" destOrd="0" presId="urn:microsoft.com/office/officeart/2005/8/layout/process1"/>
    <dgm:cxn modelId="{63DE9F88-5AC9-6C44-946B-41592F18B24C}" type="presOf" srcId="{82B72C6E-A593-2846-85D6-F2B0E8D9B0FC}" destId="{B254547A-0DF3-104A-82BA-BF84E0F763A6}" srcOrd="1" destOrd="0" presId="urn:microsoft.com/office/officeart/2005/8/layout/process1"/>
    <dgm:cxn modelId="{7D84EC8E-9A6D-1047-8EDB-7851E1DC6459}" type="presOf" srcId="{2683E5B6-31F5-3144-A3B4-7C157806E79D}" destId="{7A74645F-6B7E-864B-80BE-880AB4D3AEDE}" srcOrd="0" destOrd="0" presId="urn:microsoft.com/office/officeart/2005/8/layout/process1"/>
    <dgm:cxn modelId="{986320BE-55AE-4C4A-9835-5ABADB7FD0CF}" srcId="{DCDEF309-CB8A-6744-A4E4-C72C6468BFDD}" destId="{2683E5B6-31F5-3144-A3B4-7C157806E79D}" srcOrd="1" destOrd="0" parTransId="{0D6CDF89-746A-AD4A-AA5E-B21813BAAFCE}" sibTransId="{82B72C6E-A593-2846-85D6-F2B0E8D9B0FC}"/>
    <dgm:cxn modelId="{B061C9C0-DF9D-7B46-AB99-F5263E4D0D9D}" srcId="{DCDEF309-CB8A-6744-A4E4-C72C6468BFDD}" destId="{3913291B-9494-3C44-B6BC-367A08CF02C3}" srcOrd="2" destOrd="0" parTransId="{623509D6-5A04-674E-BC93-D3BF83140334}" sibTransId="{9669FFB1-1AB5-D745-947A-64F4D01EBA7B}"/>
    <dgm:cxn modelId="{07F5D1E0-2C33-C74E-93FA-9218EDEAEEA2}" srcId="{DCDEF309-CB8A-6744-A4E4-C72C6468BFDD}" destId="{830EC82E-07B9-0B4C-9097-AAE69CE41195}" srcOrd="0" destOrd="0" parTransId="{4EF64226-B536-6A40-9A7F-506D085CED57}" sibTransId="{96C6CA12-5D70-EA40-A75F-6CED279D80CE}"/>
    <dgm:cxn modelId="{E7AAB1DA-F836-AD42-8871-C57E9E5D3041}" type="presParOf" srcId="{80A96E29-04A6-6049-8D39-4506D7F463C3}" destId="{889A8DB2-A8FE-3F4A-BAEA-23ACA5484628}" srcOrd="0" destOrd="0" presId="urn:microsoft.com/office/officeart/2005/8/layout/process1"/>
    <dgm:cxn modelId="{D5FFD1CC-8097-B045-AA3F-6700CBA9FB1E}" type="presParOf" srcId="{80A96E29-04A6-6049-8D39-4506D7F463C3}" destId="{664C6EB5-1910-B24D-969C-EA502BEA8F9D}" srcOrd="1" destOrd="0" presId="urn:microsoft.com/office/officeart/2005/8/layout/process1"/>
    <dgm:cxn modelId="{A09091B6-4A63-E642-B745-A042954B1775}" type="presParOf" srcId="{664C6EB5-1910-B24D-969C-EA502BEA8F9D}" destId="{5705E43A-4432-184E-8DCB-517C316A419A}" srcOrd="0" destOrd="0" presId="urn:microsoft.com/office/officeart/2005/8/layout/process1"/>
    <dgm:cxn modelId="{33714E65-E3BB-9944-BC10-BC45D6CDFF49}" type="presParOf" srcId="{80A96E29-04A6-6049-8D39-4506D7F463C3}" destId="{7A74645F-6B7E-864B-80BE-880AB4D3AEDE}" srcOrd="2" destOrd="0" presId="urn:microsoft.com/office/officeart/2005/8/layout/process1"/>
    <dgm:cxn modelId="{5619692B-711B-2F4A-A054-8D8DDD765254}" type="presParOf" srcId="{80A96E29-04A6-6049-8D39-4506D7F463C3}" destId="{997B25A7-A473-6641-9B04-5F20DA0EC418}" srcOrd="3" destOrd="0" presId="urn:microsoft.com/office/officeart/2005/8/layout/process1"/>
    <dgm:cxn modelId="{EC463A9D-D1C7-5940-AFC0-2623EA8A1311}" type="presParOf" srcId="{997B25A7-A473-6641-9B04-5F20DA0EC418}" destId="{B254547A-0DF3-104A-82BA-BF84E0F763A6}" srcOrd="0" destOrd="0" presId="urn:microsoft.com/office/officeart/2005/8/layout/process1"/>
    <dgm:cxn modelId="{3ACF0C34-166A-9B49-A810-C35A35D0DFE6}" type="presParOf" srcId="{80A96E29-04A6-6049-8D39-4506D7F463C3}" destId="{19EF5D49-E476-A340-8739-64D28F7D86D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16A37-3C60-FF44-9ECC-B264FE8EB693}">
      <dsp:nvSpPr>
        <dsp:cNvPr id="0" name=""/>
        <dsp:cNvSpPr/>
      </dsp:nvSpPr>
      <dsp:spPr>
        <a:xfrm>
          <a:off x="4914" y="23445"/>
          <a:ext cx="2234761" cy="151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Data Ingestion &amp; Harmonization</a:t>
          </a:r>
          <a:endParaRPr lang="en-US" sz="1600" kern="1200" dirty="0"/>
        </a:p>
      </dsp:txBody>
      <dsp:txXfrm>
        <a:off x="4914" y="23445"/>
        <a:ext cx="2234761" cy="893904"/>
      </dsp:txXfrm>
    </dsp:sp>
    <dsp:sp modelId="{05A6FC9E-61A6-B142-9B35-61DD6250648A}">
      <dsp:nvSpPr>
        <dsp:cNvPr id="0" name=""/>
        <dsp:cNvSpPr/>
      </dsp:nvSpPr>
      <dsp:spPr>
        <a:xfrm>
          <a:off x="425562" y="682566"/>
          <a:ext cx="2234761" cy="201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Fetched from public data repositories and/or APIs</a:t>
          </a:r>
        </a:p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Semi-automated, standardized ingestion at monthly to annual intervals</a:t>
          </a:r>
        </a:p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Cleaned and harmonized</a:t>
          </a:r>
        </a:p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Result stored in internal database for raw data</a:t>
          </a:r>
        </a:p>
      </dsp:txBody>
      <dsp:txXfrm>
        <a:off x="484609" y="741613"/>
        <a:ext cx="2116667" cy="1897906"/>
      </dsp:txXfrm>
    </dsp:sp>
    <dsp:sp modelId="{97F2B943-651A-B348-A7BB-E470FE14A12A}">
      <dsp:nvSpPr>
        <dsp:cNvPr id="0" name=""/>
        <dsp:cNvSpPr/>
      </dsp:nvSpPr>
      <dsp:spPr>
        <a:xfrm>
          <a:off x="2578458" y="192201"/>
          <a:ext cx="718217" cy="5563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578458" y="303479"/>
        <a:ext cx="551300" cy="333835"/>
      </dsp:txXfrm>
    </dsp:sp>
    <dsp:sp modelId="{EFE443F8-826B-0A4B-A293-65D0D7221A55}">
      <dsp:nvSpPr>
        <dsp:cNvPr id="0" name=""/>
        <dsp:cNvSpPr/>
      </dsp:nvSpPr>
      <dsp:spPr>
        <a:xfrm>
          <a:off x="3594803" y="23445"/>
          <a:ext cx="2234761" cy="151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Feature Engineering</a:t>
          </a:r>
        </a:p>
      </dsp:txBody>
      <dsp:txXfrm>
        <a:off x="3594803" y="23445"/>
        <a:ext cx="2234761" cy="893904"/>
      </dsp:txXfrm>
    </dsp:sp>
    <dsp:sp modelId="{9A61B463-55E6-414D-BE1E-E1EAC07D3B9A}">
      <dsp:nvSpPr>
        <dsp:cNvPr id="0" name=""/>
        <dsp:cNvSpPr/>
      </dsp:nvSpPr>
      <dsp:spPr>
        <a:xfrm>
          <a:off x="3990735" y="695569"/>
          <a:ext cx="2234761" cy="201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Spatial and temporal lags</a:t>
          </a:r>
        </a:p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Filling in for missing data</a:t>
          </a:r>
        </a:p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Decay functions</a:t>
          </a:r>
        </a:p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None/>
            <a:tabLst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… and more</a:t>
          </a:r>
        </a:p>
      </dsp:txBody>
      <dsp:txXfrm>
        <a:off x="4049782" y="754616"/>
        <a:ext cx="2116667" cy="1897906"/>
      </dsp:txXfrm>
    </dsp:sp>
    <dsp:sp modelId="{82DB4E67-6798-4D49-9C6D-EC025568D9C6}">
      <dsp:nvSpPr>
        <dsp:cNvPr id="0" name=""/>
        <dsp:cNvSpPr/>
      </dsp:nvSpPr>
      <dsp:spPr>
        <a:xfrm>
          <a:off x="6168347" y="192201"/>
          <a:ext cx="718217" cy="5563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168347" y="303479"/>
        <a:ext cx="551300" cy="333835"/>
      </dsp:txXfrm>
    </dsp:sp>
    <dsp:sp modelId="{CE490EB9-8562-9B48-966A-DA1EB30E31BA}">
      <dsp:nvSpPr>
        <dsp:cNvPr id="0" name=""/>
        <dsp:cNvSpPr/>
      </dsp:nvSpPr>
      <dsp:spPr>
        <a:xfrm>
          <a:off x="7184692" y="23445"/>
          <a:ext cx="2234761" cy="151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Predictor Datasets</a:t>
          </a:r>
        </a:p>
      </dsp:txBody>
      <dsp:txXfrm>
        <a:off x="7184692" y="23445"/>
        <a:ext cx="2234761" cy="893904"/>
      </dsp:txXfrm>
    </dsp:sp>
    <dsp:sp modelId="{3881D89A-C12B-6241-9147-DC54CB7607C7}">
      <dsp:nvSpPr>
        <dsp:cNvPr id="0" name=""/>
        <dsp:cNvSpPr/>
      </dsp:nvSpPr>
      <dsp:spPr>
        <a:xfrm>
          <a:off x="7644024" y="643214"/>
          <a:ext cx="2234761" cy="201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Large panel datasets</a:t>
          </a:r>
        </a:p>
        <a:p>
          <a:pPr marL="114300" lvl="1" indent="-114300" algn="l" defTabSz="533400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Each comprised by the features of interest for a given ML model</a:t>
          </a:r>
        </a:p>
        <a:p>
          <a:pPr marL="114300" lvl="1" indent="-114300" algn="l" defTabSz="533400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Stored in reproducible ‘</a:t>
          </a:r>
          <a:r>
            <a:rPr lang="en-US" sz="1200" b="0" i="0" kern="1200" dirty="0" err="1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querysets</a:t>
          </a:r>
          <a:r>
            <a:rPr lang="en-US" sz="1200" b="0" i="0" kern="1200" dirty="0">
              <a:solidFill>
                <a:srgbClr val="000000">
                  <a:lumMod val="75000"/>
                  <a:lumOff val="25000"/>
                </a:srgbClr>
              </a:solidFill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’ – separate from the raw data</a:t>
          </a:r>
        </a:p>
      </dsp:txBody>
      <dsp:txXfrm>
        <a:off x="7703071" y="702261"/>
        <a:ext cx="2116667" cy="1897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16A37-3C60-FF44-9ECC-B264FE8EB693}">
      <dsp:nvSpPr>
        <dsp:cNvPr id="0" name=""/>
        <dsp:cNvSpPr/>
      </dsp:nvSpPr>
      <dsp:spPr>
        <a:xfrm>
          <a:off x="4914" y="7710"/>
          <a:ext cx="2234761" cy="116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Gill Sans SemiBold" panose="020B0502020104020203" pitchFamily="34" charset="-79"/>
              <a:cs typeface="Gill Sans SemiBold" panose="020B0502020104020203" pitchFamily="34" charset="-79"/>
            </a:rPr>
            <a:t>Queryset</a:t>
          </a:r>
          <a:endParaRPr lang="en-US" sz="1600" kern="1200" dirty="0"/>
        </a:p>
      </dsp:txBody>
      <dsp:txXfrm>
        <a:off x="4914" y="7710"/>
        <a:ext cx="2234761" cy="777600"/>
      </dsp:txXfrm>
    </dsp:sp>
    <dsp:sp modelId="{05A6FC9E-61A6-B142-9B35-61DD6250648A}">
      <dsp:nvSpPr>
        <dsp:cNvPr id="0" name=""/>
        <dsp:cNvSpPr/>
      </dsp:nvSpPr>
      <dsp:spPr>
        <a:xfrm>
          <a:off x="425562" y="558912"/>
          <a:ext cx="2234761" cy="194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233363" lvl="1" indent="-222250" algn="l" defTabSz="457200" rtl="0" eaLnBrk="1" latinLnBrk="0" hangingPunct="1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For each model, a </a:t>
          </a:r>
          <a:r>
            <a:rPr lang="en-US" sz="1200" b="0" i="0" kern="1200" dirty="0" err="1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queryset</a:t>
          </a:r>
          <a:r>
            <a:rPr lang="en-US" sz="12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is specified detailing the features to include in its training dataset</a:t>
          </a:r>
        </a:p>
        <a:p>
          <a:pPr marL="233363" lvl="1" indent="-222250" algn="l" defTabSz="457200" rtl="0" eaLnBrk="1" latinLnBrk="0" hangingPunct="1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Querysets can overlap; the same features can be used in multiple models</a:t>
          </a:r>
          <a:endParaRPr lang="en-US" sz="12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  <a:p>
          <a:pPr marL="233363" lvl="1" indent="-222250" algn="l" defTabSz="457200" rtl="0" eaLnBrk="1" latinLnBrk="0" hangingPunct="1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endParaRPr lang="en-US" sz="1200" b="0" i="0" kern="1200" dirty="0">
            <a:solidFill>
              <a:schemeClr val="tx1">
                <a:lumMod val="75000"/>
                <a:lumOff val="25000"/>
              </a:schemeClr>
            </a:solidFill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sp:txBody>
      <dsp:txXfrm>
        <a:off x="482500" y="615850"/>
        <a:ext cx="2120885" cy="1830124"/>
      </dsp:txXfrm>
    </dsp:sp>
    <dsp:sp modelId="{97F2B943-651A-B348-A7BB-E470FE14A12A}">
      <dsp:nvSpPr>
        <dsp:cNvPr id="0" name=""/>
        <dsp:cNvSpPr/>
      </dsp:nvSpPr>
      <dsp:spPr>
        <a:xfrm>
          <a:off x="2578458" y="118314"/>
          <a:ext cx="718217" cy="5563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578458" y="229592"/>
        <a:ext cx="551300" cy="333835"/>
      </dsp:txXfrm>
    </dsp:sp>
    <dsp:sp modelId="{EFE443F8-826B-0A4B-A293-65D0D7221A55}">
      <dsp:nvSpPr>
        <dsp:cNvPr id="0" name=""/>
        <dsp:cNvSpPr/>
      </dsp:nvSpPr>
      <dsp:spPr>
        <a:xfrm>
          <a:off x="3594803" y="7710"/>
          <a:ext cx="2234761" cy="116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ML Algorithm</a:t>
          </a:r>
        </a:p>
      </dsp:txBody>
      <dsp:txXfrm>
        <a:off x="3594803" y="7710"/>
        <a:ext cx="2234761" cy="777600"/>
      </dsp:txXfrm>
    </dsp:sp>
    <dsp:sp modelId="{9A61B463-55E6-414D-BE1E-E1EAC07D3B9A}">
      <dsp:nvSpPr>
        <dsp:cNvPr id="0" name=""/>
        <dsp:cNvSpPr/>
      </dsp:nvSpPr>
      <dsp:spPr>
        <a:xfrm>
          <a:off x="3990735" y="571451"/>
          <a:ext cx="2234761" cy="194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Each queryset is combined with an ML algorithm</a:t>
          </a:r>
          <a:endParaRPr lang="en-US" sz="12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  <a:p>
          <a:pPr marL="233363" lvl="1" indent="-222250" algn="l" defTabSz="457200" rtl="0" eaLnBrk="1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  <a:tabLst/>
          </a:pPr>
          <a:r>
            <a:rPr lang="en-US" sz="12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Random forests, Gradient Boosting, Markov Models, Hurdle Models</a:t>
          </a:r>
        </a:p>
      </dsp:txBody>
      <dsp:txXfrm>
        <a:off x="4047673" y="628389"/>
        <a:ext cx="2120885" cy="1830124"/>
      </dsp:txXfrm>
    </dsp:sp>
    <dsp:sp modelId="{82DB4E67-6798-4D49-9C6D-EC025568D9C6}">
      <dsp:nvSpPr>
        <dsp:cNvPr id="0" name=""/>
        <dsp:cNvSpPr/>
      </dsp:nvSpPr>
      <dsp:spPr>
        <a:xfrm>
          <a:off x="6168347" y="118314"/>
          <a:ext cx="718217" cy="5563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168347" y="229592"/>
        <a:ext cx="551300" cy="333835"/>
      </dsp:txXfrm>
    </dsp:sp>
    <dsp:sp modelId="{CE490EB9-8562-9B48-966A-DA1EB30E31BA}">
      <dsp:nvSpPr>
        <dsp:cNvPr id="0" name=""/>
        <dsp:cNvSpPr/>
      </dsp:nvSpPr>
      <dsp:spPr>
        <a:xfrm>
          <a:off x="7184692" y="7710"/>
          <a:ext cx="2234761" cy="116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Sub-Model Forecast</a:t>
          </a:r>
        </a:p>
      </dsp:txBody>
      <dsp:txXfrm>
        <a:off x="7184692" y="7710"/>
        <a:ext cx="2234761" cy="777600"/>
      </dsp:txXfrm>
    </dsp:sp>
    <dsp:sp modelId="{3881D89A-C12B-6241-9147-DC54CB7607C7}">
      <dsp:nvSpPr>
        <dsp:cNvPr id="0" name=""/>
        <dsp:cNvSpPr/>
      </dsp:nvSpPr>
      <dsp:spPr>
        <a:xfrm>
          <a:off x="7644024" y="520965"/>
          <a:ext cx="2234761" cy="194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ts val="1000"/>
            </a:spcBef>
            <a:spcAft>
              <a:spcPts val="0"/>
            </a:spcAft>
            <a:buClr>
              <a:srgbClr val="EE8800"/>
            </a:buClr>
            <a:buSzPct val="80000"/>
            <a:buFont typeface="Wingdings 3" charset="2"/>
            <a:buChar char=""/>
          </a:pPr>
          <a:r>
            <a:rPr lang="en-US" sz="12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 Complete forecast dataset from the given model</a:t>
          </a:r>
          <a:endParaRPr lang="en-US" sz="12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sp:txBody>
      <dsp:txXfrm>
        <a:off x="7700962" y="577903"/>
        <a:ext cx="2120885" cy="1830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A8DB2-A8FE-3F4A-BAEA-23ACA5484628}">
      <dsp:nvSpPr>
        <dsp:cNvPr id="0" name=""/>
        <dsp:cNvSpPr/>
      </dsp:nvSpPr>
      <dsp:spPr>
        <a:xfrm>
          <a:off x="3" y="78587"/>
          <a:ext cx="969266" cy="6664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Input Data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9521" y="98105"/>
        <a:ext cx="930230" cy="627367"/>
      </dsp:txXfrm>
    </dsp:sp>
    <dsp:sp modelId="{664C6EB5-1910-B24D-969C-EA502BEA8F9D}">
      <dsp:nvSpPr>
        <dsp:cNvPr id="0" name=""/>
        <dsp:cNvSpPr/>
      </dsp:nvSpPr>
      <dsp:spPr>
        <a:xfrm>
          <a:off x="1037209" y="291986"/>
          <a:ext cx="144033" cy="2396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37209" y="339907"/>
        <a:ext cx="100823" cy="143762"/>
      </dsp:txXfrm>
    </dsp:sp>
    <dsp:sp modelId="{7A74645F-6B7E-864B-80BE-880AB4D3AEDE}">
      <dsp:nvSpPr>
        <dsp:cNvPr id="0" name=""/>
        <dsp:cNvSpPr/>
      </dsp:nvSpPr>
      <dsp:spPr>
        <a:xfrm>
          <a:off x="1241030" y="75013"/>
          <a:ext cx="966145" cy="67355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6144"/>
            <a:satOff val="3484"/>
            <a:lumOff val="1360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/>
              <a:ea typeface="+mn-ea"/>
              <a:cs typeface="+mn-cs"/>
            </a:rPr>
            <a:t>Modeling</a:t>
          </a:r>
          <a:endParaRPr lang="en-US" sz="11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1260758" y="94741"/>
        <a:ext cx="926689" cy="634094"/>
      </dsp:txXfrm>
    </dsp:sp>
    <dsp:sp modelId="{997B25A7-A473-6641-9B04-5F20DA0EC418}">
      <dsp:nvSpPr>
        <dsp:cNvPr id="0" name=""/>
        <dsp:cNvSpPr/>
      </dsp:nvSpPr>
      <dsp:spPr>
        <a:xfrm>
          <a:off x="2286272" y="291986"/>
          <a:ext cx="167684" cy="2396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92269"/>
            <a:satOff val="512"/>
            <a:lumOff val="24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286272" y="339907"/>
        <a:ext cx="117379" cy="143762"/>
      </dsp:txXfrm>
    </dsp:sp>
    <dsp:sp modelId="{19EF5D49-E476-A340-8739-64D28F7D86DA}">
      <dsp:nvSpPr>
        <dsp:cNvPr id="0" name=""/>
        <dsp:cNvSpPr/>
      </dsp:nvSpPr>
      <dsp:spPr>
        <a:xfrm>
          <a:off x="2523561" y="75442"/>
          <a:ext cx="966145" cy="6726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92289"/>
            <a:satOff val="6968"/>
            <a:lumOff val="272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/>
              <a:ea typeface="+mn-ea"/>
              <a:cs typeface="+mn-cs"/>
            </a:rPr>
            <a:t>Sub-Model Forecasts</a:t>
          </a:r>
        </a:p>
      </dsp:txBody>
      <dsp:txXfrm>
        <a:off x="2543263" y="95144"/>
        <a:ext cx="926741" cy="633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A8DB2-A8FE-3F4A-BAEA-23ACA5484628}">
      <dsp:nvSpPr>
        <dsp:cNvPr id="0" name=""/>
        <dsp:cNvSpPr/>
      </dsp:nvSpPr>
      <dsp:spPr>
        <a:xfrm>
          <a:off x="3" y="78587"/>
          <a:ext cx="969266" cy="6664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Input Data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9521" y="98105"/>
        <a:ext cx="930230" cy="627367"/>
      </dsp:txXfrm>
    </dsp:sp>
    <dsp:sp modelId="{664C6EB5-1910-B24D-969C-EA502BEA8F9D}">
      <dsp:nvSpPr>
        <dsp:cNvPr id="0" name=""/>
        <dsp:cNvSpPr/>
      </dsp:nvSpPr>
      <dsp:spPr>
        <a:xfrm>
          <a:off x="1037209" y="291986"/>
          <a:ext cx="144033" cy="2396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37209" y="339907"/>
        <a:ext cx="100823" cy="143762"/>
      </dsp:txXfrm>
    </dsp:sp>
    <dsp:sp modelId="{7A74645F-6B7E-864B-80BE-880AB4D3AEDE}">
      <dsp:nvSpPr>
        <dsp:cNvPr id="0" name=""/>
        <dsp:cNvSpPr/>
      </dsp:nvSpPr>
      <dsp:spPr>
        <a:xfrm>
          <a:off x="1241030" y="75013"/>
          <a:ext cx="966145" cy="67355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6144"/>
            <a:satOff val="3484"/>
            <a:lumOff val="1360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/>
              <a:ea typeface="+mn-ea"/>
              <a:cs typeface="+mn-cs"/>
            </a:rPr>
            <a:t>Modeling</a:t>
          </a:r>
          <a:endParaRPr lang="en-US" sz="11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1260758" y="94741"/>
        <a:ext cx="926689" cy="634094"/>
      </dsp:txXfrm>
    </dsp:sp>
    <dsp:sp modelId="{997B25A7-A473-6641-9B04-5F20DA0EC418}">
      <dsp:nvSpPr>
        <dsp:cNvPr id="0" name=""/>
        <dsp:cNvSpPr/>
      </dsp:nvSpPr>
      <dsp:spPr>
        <a:xfrm>
          <a:off x="2286272" y="291986"/>
          <a:ext cx="167684" cy="2396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92269"/>
            <a:satOff val="512"/>
            <a:lumOff val="24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286272" y="339907"/>
        <a:ext cx="117379" cy="143762"/>
      </dsp:txXfrm>
    </dsp:sp>
    <dsp:sp modelId="{19EF5D49-E476-A340-8739-64D28F7D86DA}">
      <dsp:nvSpPr>
        <dsp:cNvPr id="0" name=""/>
        <dsp:cNvSpPr/>
      </dsp:nvSpPr>
      <dsp:spPr>
        <a:xfrm>
          <a:off x="2523561" y="75442"/>
          <a:ext cx="966145" cy="6726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92289"/>
            <a:satOff val="6968"/>
            <a:lumOff val="272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/>
              <a:ea typeface="+mn-ea"/>
              <a:cs typeface="+mn-cs"/>
            </a:rPr>
            <a:t>Sub-Model Forecasts</a:t>
          </a:r>
        </a:p>
      </dsp:txBody>
      <dsp:txXfrm>
        <a:off x="2543263" y="95144"/>
        <a:ext cx="926741" cy="6332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A8DB2-A8FE-3F4A-BAEA-23ACA5484628}">
      <dsp:nvSpPr>
        <dsp:cNvPr id="0" name=""/>
        <dsp:cNvSpPr/>
      </dsp:nvSpPr>
      <dsp:spPr>
        <a:xfrm>
          <a:off x="3" y="78587"/>
          <a:ext cx="969266" cy="6664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Input Data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9521" y="98105"/>
        <a:ext cx="930230" cy="627367"/>
      </dsp:txXfrm>
    </dsp:sp>
    <dsp:sp modelId="{664C6EB5-1910-B24D-969C-EA502BEA8F9D}">
      <dsp:nvSpPr>
        <dsp:cNvPr id="0" name=""/>
        <dsp:cNvSpPr/>
      </dsp:nvSpPr>
      <dsp:spPr>
        <a:xfrm>
          <a:off x="1037209" y="291986"/>
          <a:ext cx="144033" cy="2396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37209" y="339907"/>
        <a:ext cx="100823" cy="143762"/>
      </dsp:txXfrm>
    </dsp:sp>
    <dsp:sp modelId="{7A74645F-6B7E-864B-80BE-880AB4D3AEDE}">
      <dsp:nvSpPr>
        <dsp:cNvPr id="0" name=""/>
        <dsp:cNvSpPr/>
      </dsp:nvSpPr>
      <dsp:spPr>
        <a:xfrm>
          <a:off x="1241030" y="75013"/>
          <a:ext cx="966145" cy="67355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6144"/>
            <a:satOff val="3484"/>
            <a:lumOff val="1360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/>
              <a:ea typeface="+mn-ea"/>
              <a:cs typeface="+mn-cs"/>
            </a:rPr>
            <a:t>Modeling</a:t>
          </a:r>
          <a:endParaRPr lang="en-US" sz="11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1260758" y="94741"/>
        <a:ext cx="926689" cy="634094"/>
      </dsp:txXfrm>
    </dsp:sp>
    <dsp:sp modelId="{997B25A7-A473-6641-9B04-5F20DA0EC418}">
      <dsp:nvSpPr>
        <dsp:cNvPr id="0" name=""/>
        <dsp:cNvSpPr/>
      </dsp:nvSpPr>
      <dsp:spPr>
        <a:xfrm>
          <a:off x="2286272" y="291986"/>
          <a:ext cx="167684" cy="2396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92269"/>
            <a:satOff val="512"/>
            <a:lumOff val="24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286272" y="339907"/>
        <a:ext cx="117379" cy="143762"/>
      </dsp:txXfrm>
    </dsp:sp>
    <dsp:sp modelId="{19EF5D49-E476-A340-8739-64D28F7D86DA}">
      <dsp:nvSpPr>
        <dsp:cNvPr id="0" name=""/>
        <dsp:cNvSpPr/>
      </dsp:nvSpPr>
      <dsp:spPr>
        <a:xfrm>
          <a:off x="2523561" y="75442"/>
          <a:ext cx="966145" cy="6726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92289"/>
            <a:satOff val="6968"/>
            <a:lumOff val="272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/>
              <a:ea typeface="+mn-ea"/>
              <a:cs typeface="+mn-cs"/>
            </a:rPr>
            <a:t>Sub-Model Forecasts</a:t>
          </a:r>
        </a:p>
      </dsp:txBody>
      <dsp:txXfrm>
        <a:off x="2543263" y="95144"/>
        <a:ext cx="926741" cy="633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86703F-47F0-12AF-733B-2B0122773E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4FD44-5F85-AB0C-1574-BB724FFAA6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ED25A-5C03-6B4D-9826-4D785FAABA29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FE914-3413-5C5A-FC67-DFB7C6C362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C7C02-9F82-BE5B-B1B8-AD82DFC2CE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1EAF9-BF8C-9B4F-BA9A-A69D1860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8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6E7D7-F7EE-B149-9DBD-7AC684C987BD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A13BC-9089-3048-AB43-3E454738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1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04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55E08-BEC3-8BF8-BCD1-4C278863C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EDEB3-6C41-EF74-9D34-F015F2B99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B3714-3932-C02E-2095-77E00CC02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83C66-0760-80A0-D29A-8817277C1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BD3E1-FEC0-9114-B093-60A4FDF6D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2332E2-545B-451E-B2BB-41DC2DBDC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D3C8F-E485-2192-FFC1-E0A198081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A438A-FEEF-D195-B887-ED2615351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3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" y="1587"/>
            <a:ext cx="12062756" cy="6865970"/>
            <a:chOff x="0" y="1587"/>
            <a:chExt cx="12192000" cy="6865970"/>
          </a:xfrm>
        </p:grpSpPr>
        <p:sp>
          <p:nvSpPr>
            <p:cNvPr id="9" name="Rectangle 8"/>
            <p:cNvSpPr/>
            <p:nvPr userDrawn="1"/>
          </p:nvSpPr>
          <p:spPr>
            <a:xfrm>
              <a:off x="130629" y="9557"/>
              <a:ext cx="12061371" cy="6858000"/>
            </a:xfrm>
            <a:prstGeom prst="rect">
              <a:avLst/>
            </a:prstGeom>
            <a:gradFill flip="none" rotWithShape="1">
              <a:gsLst>
                <a:gs pos="0">
                  <a:srgbClr val="2D0A41"/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 b="1" i="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Violence &amp; Impacts Early-Warning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none">
                <a:solidFill>
                  <a:srgbClr val="EE88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DEMSCORE Data Manager Workshop</a:t>
            </a:r>
          </a:p>
          <a:p>
            <a:r>
              <a:rPr lang="en-US" dirty="0"/>
              <a:t>10 June 2025, Gothenburg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  <a:prstGeom prst="rect">
            <a:avLst/>
          </a:prstGeo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353CB5D-5702-8DEB-D16D-F551CF94D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55" b="38256"/>
          <a:stretch>
            <a:fillRect/>
          </a:stretch>
        </p:blipFill>
        <p:spPr>
          <a:xfrm>
            <a:off x="6984934" y="2774126"/>
            <a:ext cx="4759391" cy="35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6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67000">
                  <a:srgbClr val="453A94">
                    <a:alpha val="70000"/>
                  </a:srgbClr>
                </a:gs>
                <a:gs pos="45000">
                  <a:srgbClr val="2D0A41"/>
                </a:gs>
                <a:gs pos="30000">
                  <a:srgbClr val="2D0A41"/>
                </a:gs>
                <a:gs pos="74000">
                  <a:srgbClr val="2D0A41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E88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00700" y="6400305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423922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292240B-5AF7-4CFD-C8EE-C7999D52A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4934" y="2774125"/>
            <a:ext cx="5738011" cy="582738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10CC221-308A-DF75-8BEC-7067E7F06F32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D6B92-E64D-96EE-553E-A50F21755094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1678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10000">
                  <a:srgbClr val="453A94"/>
                </a:gs>
                <a:gs pos="0">
                  <a:srgbClr val="2D0A41"/>
                </a:gs>
                <a:gs pos="100000">
                  <a:srgbClr val="2D0A41"/>
                </a:gs>
                <a:gs pos="43000">
                  <a:srgbClr val="2D0A4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EE88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00700" y="6416347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423922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380D0D-E236-E3AB-2BD3-B701FE467A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4974" y="-1686022"/>
            <a:ext cx="5738011" cy="5827389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BB75672-5214-83C0-76D6-526BEB3F727B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85268-83B3-4808-8D1B-19E4AC839DD4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7250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453A94"/>
                </a:gs>
                <a:gs pos="66000">
                  <a:srgbClr val="2D0A41"/>
                </a:gs>
                <a:gs pos="63000">
                  <a:srgbClr val="2D0A41"/>
                </a:gs>
                <a:gs pos="96000">
                  <a:srgbClr val="2D0A41"/>
                </a:gs>
                <a:gs pos="49000">
                  <a:srgbClr val="2D0A4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rgbClr val="543D65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00700" y="6416347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23922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5587E0-2B61-9E88-A095-AC062D51E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4934" y="2774125"/>
            <a:ext cx="5738011" cy="582738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BA0547-0632-3316-094C-C423264028AD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B3E7C-FE8C-A458-283B-D79E45C422B1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3208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bg>
      <p:bgPr>
        <a:gradFill flip="none" rotWithShape="1">
          <a:gsLst>
            <a:gs pos="0">
              <a:srgbClr val="453A94"/>
            </a:gs>
            <a:gs pos="46000">
              <a:srgbClr val="2D0A41"/>
            </a:gs>
            <a:gs pos="100000">
              <a:srgbClr val="2D0A4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453A94"/>
                </a:gs>
                <a:gs pos="71000">
                  <a:srgbClr val="2D0A41"/>
                </a:gs>
                <a:gs pos="99000">
                  <a:srgbClr val="2D0A41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rgbClr val="543D65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rgbClr val="EE8800"/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rgbClr val="EE88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rgbClr val="EE8800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00700" y="6416347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23922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66FC79-6D8D-4011-F97D-7ADE5D6BD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4934" y="2774125"/>
            <a:ext cx="5738011" cy="582738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C103A1-C6A2-9040-0040-C71347CCA05B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7F6CB-1640-21A1-6A73-92C51736E017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42287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bg>
      <p:bgPr>
        <a:gradFill flip="none" rotWithShape="1">
          <a:gsLst>
            <a:gs pos="0">
              <a:srgbClr val="453A94"/>
            </a:gs>
            <a:gs pos="63000">
              <a:srgbClr val="2D0A41"/>
            </a:gs>
            <a:gs pos="67000">
              <a:srgbClr val="2D0A41"/>
            </a:gs>
            <a:gs pos="97000">
              <a:srgbClr val="2D0A4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12192000" cy="6856413"/>
            <a:chOff x="0" y="1587"/>
            <a:chExt cx="12192000" cy="6856413"/>
          </a:xfrm>
        </p:grpSpPr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rgbClr val="543D65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rgbClr val="EE88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00700" y="6416347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23922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BD116-FD13-9DB0-2837-0699C4FCB8E8}"/>
              </a:ext>
            </a:extLst>
          </p:cNvPr>
          <p:cNvSpPr txBox="1"/>
          <p:nvPr userDrawn="1"/>
        </p:nvSpPr>
        <p:spPr>
          <a:xfrm>
            <a:off x="8133347" y="-1443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EC4068-BE49-577D-F633-05EE5B13ED1B}"/>
              </a:ext>
            </a:extLst>
          </p:cNvPr>
          <p:cNvSpPr txBox="1"/>
          <p:nvPr userDrawn="1"/>
        </p:nvSpPr>
        <p:spPr>
          <a:xfrm>
            <a:off x="625642" y="866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0839528-C611-8DAC-6F9A-2066BAD45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4934" y="2774125"/>
            <a:ext cx="5738011" cy="5827389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15AFEB8-F557-4869-80FB-1D63EFA9976A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F3EB4-BD49-6DCE-4AD0-594BFC475261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177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bg>
      <p:bgPr>
        <a:gradFill flip="none" rotWithShape="1">
          <a:gsLst>
            <a:gs pos="40000">
              <a:srgbClr val="453A94"/>
            </a:gs>
            <a:gs pos="71000">
              <a:srgbClr val="2D0A41"/>
            </a:gs>
            <a:gs pos="100000">
              <a:srgbClr val="2D0A4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00700" y="6416347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423922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7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36955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4978474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36955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4978473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36955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4978472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7A1A53-21B8-35A8-6C3B-A5C4C64284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4418" y="6414230"/>
            <a:ext cx="3681413" cy="303347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307FE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EAD99F9-8206-CAD0-2F8C-8955286BE1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53376" y="6414232"/>
            <a:ext cx="3681413" cy="3111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307FE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5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888331" y="-72370"/>
            <a:ext cx="3730832" cy="9197586"/>
          </a:xfrm>
        </p:spPr>
        <p:txBody>
          <a:bodyPr vert="eaVert" anchor="t" anchorCtr="0"/>
          <a:lstStyle>
            <a:lvl1pPr>
              <a:buClr>
                <a:srgbClr val="EE8800"/>
              </a:buClr>
              <a:defRPr/>
            </a:lvl1pPr>
            <a:lvl2pPr>
              <a:buClr>
                <a:srgbClr val="EE8800"/>
              </a:buClr>
              <a:defRPr/>
            </a:lvl2pPr>
            <a:lvl3pPr>
              <a:buClr>
                <a:srgbClr val="EE8800"/>
              </a:buClr>
              <a:defRPr/>
            </a:lvl3pPr>
            <a:lvl4pPr>
              <a:buClr>
                <a:srgbClr val="EE8800"/>
              </a:buClr>
              <a:defRPr/>
            </a:lvl4pPr>
            <a:lvl5pPr>
              <a:buClr>
                <a:srgbClr val="EE8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00700" y="6423923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07880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2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6200000">
            <a:off x="9204456" y="1962282"/>
            <a:ext cx="1409965" cy="2819402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74352" y="670191"/>
            <a:ext cx="5951228" cy="5492068"/>
          </a:xfrm>
        </p:spPr>
        <p:txBody>
          <a:bodyPr vert="eaVert"/>
          <a:lstStyle>
            <a:lvl1pPr>
              <a:buClr>
                <a:srgbClr val="EE8800"/>
              </a:buClr>
              <a:defRPr/>
            </a:lvl1pPr>
            <a:lvl2pPr>
              <a:buClr>
                <a:srgbClr val="EE8800"/>
              </a:buClr>
              <a:defRPr/>
            </a:lvl2pPr>
            <a:lvl3pPr>
              <a:buClr>
                <a:srgbClr val="EE8800"/>
              </a:buClr>
              <a:defRPr/>
            </a:lvl3pPr>
            <a:lvl4pPr>
              <a:buClr>
                <a:srgbClr val="EE8800"/>
              </a:buClr>
              <a:defRPr/>
            </a:lvl4pPr>
            <a:lvl5pPr>
              <a:buClr>
                <a:srgbClr val="EE8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99932" y="6453233"/>
            <a:ext cx="992135" cy="3047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39964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 descr="A black and grey background&#10;&#10;AI-generated content may be incorrect.">
            <a:extLst>
              <a:ext uri="{FF2B5EF4-FFF2-40B4-BE49-F238E27FC236}">
                <a16:creationId xmlns:a16="http://schemas.microsoft.com/office/drawing/2014/main" id="{61EF342D-357D-C076-F1AD-E596B05E1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9300" y="1778000"/>
            <a:ext cx="533400" cy="3302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7E4331F-D808-36DC-BC93-53D3E1B14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5496" y="2166305"/>
            <a:ext cx="5738011" cy="5827389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D669311-490F-4D1A-A20E-A7DB5775C459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1F8AEC-81ED-2C6B-56F8-C3EB73D3FDFD}"/>
              </a:ext>
            </a:extLst>
          </p:cNvPr>
          <p:cNvSpPr txBox="1"/>
          <p:nvPr userDrawn="1"/>
        </p:nvSpPr>
        <p:spPr>
          <a:xfrm>
            <a:off x="9917723" y="5627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044FF-2695-E73F-6E8F-647DCCC09CB1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743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24496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DEMSCORE Data Manager Workshop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035AFE3-D7DB-2A32-487A-4D431A912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43824" y="6424494"/>
            <a:ext cx="2304352" cy="304802"/>
          </a:xfrm>
          <a:prstGeom prst="rect">
            <a:avLst/>
          </a:prstGeom>
        </p:spPr>
        <p:txBody>
          <a:bodyPr/>
          <a:lstStyle>
            <a:lvl1pPr algn="ctr">
              <a:defRPr sz="1000" b="0" i="0">
                <a:solidFill>
                  <a:srgbClr val="307FE2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141510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24496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DEMSCORE Data Manager Workshop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035AFE3-D7DB-2A32-487A-4D431A912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43824" y="6424494"/>
            <a:ext cx="2304352" cy="304802"/>
          </a:xfrm>
          <a:prstGeom prst="rect">
            <a:avLst/>
          </a:prstGeom>
        </p:spPr>
        <p:txBody>
          <a:bodyPr/>
          <a:lstStyle>
            <a:lvl1pPr algn="ctr">
              <a:defRPr sz="1000" b="0" i="0">
                <a:solidFill>
                  <a:srgbClr val="307FE2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338594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gradFill flip="none" rotWithShape="1">
          <a:gsLst>
            <a:gs pos="18000">
              <a:srgbClr val="453A94"/>
            </a:gs>
            <a:gs pos="0">
              <a:srgbClr val="2D0A41"/>
            </a:gs>
            <a:gs pos="100000">
              <a:srgbClr val="2D0A41"/>
            </a:gs>
            <a:gs pos="53000">
              <a:srgbClr val="2D0A4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453A94">
                    <a:alpha val="35000"/>
                  </a:srgbClr>
                </a:gs>
                <a:gs pos="52000">
                  <a:srgbClr val="2D0A41"/>
                </a:gs>
                <a:gs pos="80000">
                  <a:srgbClr val="2D0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 userDrawn="1"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5"/>
            <p:cNvSpPr/>
            <p:nvPr userDrawn="1"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00700" y="6432963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424496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A311F-27B3-B39B-3D4F-B8B7120B4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4934" y="2774125"/>
            <a:ext cx="5738011" cy="58273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1D66AF-35CE-4DBB-FDBA-16AEED24123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66465" y="1377949"/>
            <a:ext cx="4825158" cy="501388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Clr>
                <a:srgbClr val="EE8800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EE8800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EE8800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EE8800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EE8800"/>
              </a:buClr>
            </a:pPr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CECF1B4-CF83-8930-232C-B15B2A8D0BDC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EC0E2-21AE-EFBC-F87D-4BC687FF918D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147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Clr>
                <a:srgbClr val="EE8800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EE8800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EE8800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EE8800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EE8800"/>
              </a:buClr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EE8800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EE8800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EE8800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EE8800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EE8800"/>
              </a:buClr>
            </a:pPr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00700" y="6416634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424496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>
            <a:lvl1pPr>
              <a:buClr>
                <a:srgbClr val="EE8800"/>
              </a:buClr>
              <a:defRPr/>
            </a:lvl1pPr>
            <a:lvl2pPr>
              <a:buClr>
                <a:srgbClr val="EE8800"/>
              </a:buClr>
              <a:defRPr/>
            </a:lvl2pPr>
            <a:lvl3pPr>
              <a:buClr>
                <a:srgbClr val="EE8800"/>
              </a:buClr>
              <a:defRPr/>
            </a:lvl3pPr>
            <a:lvl4pPr>
              <a:buClr>
                <a:srgbClr val="EE8800"/>
              </a:buClr>
              <a:defRPr/>
            </a:lvl4pPr>
            <a:lvl5pPr>
              <a:buClr>
                <a:srgbClr val="EE8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EE8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Clr>
                <a:srgbClr val="EE880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EE88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EE8800"/>
              </a:buClr>
            </a:pPr>
            <a:r>
              <a:rPr lang="en-US"/>
              <a:t>Third level</a:t>
            </a:r>
          </a:p>
          <a:p>
            <a:pPr lvl="3">
              <a:buClr>
                <a:srgbClr val="EE88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EE8800"/>
              </a:buClr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00700" y="6416634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424496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00700" y="6416634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1110" y="6424496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5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gradFill flip="none" rotWithShape="1">
          <a:gsLst>
            <a:gs pos="64000">
              <a:srgbClr val="2D0A41"/>
            </a:gs>
            <a:gs pos="32000">
              <a:srgbClr val="2D0A41"/>
            </a:gs>
            <a:gs pos="100000">
              <a:srgbClr val="453A94">
                <a:alpha val="99000"/>
              </a:srgbClr>
            </a:gs>
            <a:gs pos="46000">
              <a:srgbClr val="2D0A4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00700" y="6416634"/>
            <a:ext cx="990599" cy="3047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1110" y="6424496"/>
            <a:ext cx="3859795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404982E-BACD-5A0F-0152-4FF00AFBC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4934" y="2774125"/>
            <a:ext cx="5738011" cy="5827389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CFA58B-9A6F-16FE-E115-8552E08F1328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VIEWS – the Violence &amp; Impacts Early-Warning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A21F7-1BEB-2AD8-7F66-26AE71286E15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19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10000">
                  <a:srgbClr val="453A94"/>
                </a:gs>
                <a:gs pos="0">
                  <a:srgbClr val="2D0A41"/>
                </a:gs>
                <a:gs pos="100000">
                  <a:srgbClr val="2D0A41"/>
                </a:gs>
                <a:gs pos="43000">
                  <a:srgbClr val="2D0A4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63842"/>
            <a:ext cx="5190066" cy="4572000"/>
          </a:xfrm>
        </p:spPr>
        <p:txBody>
          <a:bodyPr anchor="ctr">
            <a:normAutofit/>
          </a:bodyPr>
          <a:lstStyle>
            <a:lvl1pPr>
              <a:buClr>
                <a:srgbClr val="EE8800"/>
              </a:buClr>
              <a:defRPr/>
            </a:lvl1pPr>
            <a:lvl2pPr>
              <a:buClr>
                <a:srgbClr val="EE8800"/>
              </a:buClr>
              <a:defRPr/>
            </a:lvl2pPr>
            <a:lvl3pPr>
              <a:buClr>
                <a:srgbClr val="EE8800"/>
              </a:buClr>
              <a:defRPr/>
            </a:lvl3pPr>
            <a:lvl4pPr>
              <a:buClr>
                <a:srgbClr val="EE8800"/>
              </a:buClr>
              <a:defRPr/>
            </a:lvl4pPr>
            <a:lvl5pPr>
              <a:buClr>
                <a:srgbClr val="EE88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rgbClr val="EE88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00700" y="6416347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423922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FD4B534-D8CA-349D-F0AE-01A1FB6FE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4934" y="2788413"/>
            <a:ext cx="5738011" cy="582738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61DFD-3C26-08B1-E429-BBF06D1A905F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0AF3B-56B0-149C-ACBE-EB22D31A23E2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C9E905F-A3B1-554D-A5EA-226CB8865500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pPr algn="ctr"/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9320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453A94"/>
            </a:gs>
            <a:gs pos="0">
              <a:srgbClr val="2D0A41"/>
            </a:gs>
            <a:gs pos="100000">
              <a:srgbClr val="2D0A41"/>
            </a:gs>
            <a:gs pos="43000">
              <a:srgbClr val="2D0A4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64000">
                  <a:srgbClr val="453A94">
                    <a:alpha val="43000"/>
                  </a:srgbClr>
                </a:gs>
                <a:gs pos="75000">
                  <a:srgbClr val="2D0A41"/>
                </a:gs>
                <a:gs pos="0">
                  <a:srgbClr val="2D0A41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rgbClr val="543D6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307F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5AB78D-DF4C-BE4D-D12B-D15BEBA546F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84934" y="2774125"/>
            <a:ext cx="5738011" cy="5827389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B993372-7605-CC21-3846-075A179EF3C9}"/>
              </a:ext>
            </a:extLst>
          </p:cNvPr>
          <p:cNvSpPr txBox="1">
            <a:spLocks/>
          </p:cNvSpPr>
          <p:nvPr userDrawn="1"/>
        </p:nvSpPr>
        <p:spPr>
          <a:xfrm>
            <a:off x="7999412" y="6391837"/>
            <a:ext cx="3731493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307FE2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VIEWS – the Violence &amp; Impacts Early-Warning System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F2DFB462-2341-0DFF-A034-23E157C7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82" y="6424494"/>
            <a:ext cx="3859795" cy="30480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307FE2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B2D1977A-574E-7FCD-9220-0409CEC1D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43824" y="6424494"/>
            <a:ext cx="2304352" cy="304802"/>
          </a:xfrm>
          <a:prstGeom prst="rect">
            <a:avLst/>
          </a:prstGeom>
        </p:spPr>
        <p:txBody>
          <a:bodyPr/>
          <a:lstStyle>
            <a:lvl1pPr algn="ctr">
              <a:defRPr sz="1000" b="0" i="0">
                <a:solidFill>
                  <a:srgbClr val="307FE2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0426D-913A-AC47-B8BE-BA67095CCF96}"/>
              </a:ext>
            </a:extLst>
          </p:cNvPr>
          <p:cNvSpPr txBox="1"/>
          <p:nvPr userDrawn="1"/>
        </p:nvSpPr>
        <p:spPr>
          <a:xfrm>
            <a:off x="10420350" y="361950"/>
            <a:ext cx="7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F1608C-8B93-524A-BE55-74A320BA66FA}" type="slidenum">
              <a:rPr lang="en-US" sz="2800" b="0" i="0" smtClean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‹#›</a:t>
            </a:fld>
            <a:endParaRPr lang="en-US" sz="2800" b="0" i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857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/>
          </a:solidFill>
          <a:latin typeface="Gill Sans Light" panose="020B0302020104020203" pitchFamily="34" charset="-79"/>
          <a:ea typeface="+mj-ea"/>
          <a:cs typeface="Gill Sans Light" panose="020B0302020104020203" pitchFamily="34" charset="-79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EE8800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EE8800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EE8800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EE8800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EE8800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viewsforecasting.org" TargetMode="External"/><Relationship Id="rId3" Type="http://schemas.openxmlformats.org/officeDocument/2006/relationships/image" Target="../media/image31.svg"/><Relationship Id="rId7" Type="http://schemas.openxmlformats.org/officeDocument/2006/relationships/hyperlink" Target="https://viewsforecasting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hyperlink" Target="mailto:angelica.l.mcgowan@pcr.uu.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Layout" Target="../diagrams/layout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image" Target="../media/image16.emf"/><Relationship Id="rId21" Type="http://schemas.openxmlformats.org/officeDocument/2006/relationships/diagramColors" Target="../diagrams/colors4.xml"/><Relationship Id="rId7" Type="http://schemas.openxmlformats.org/officeDocument/2006/relationships/image" Target="../media/image20.svg"/><Relationship Id="rId12" Type="http://schemas.openxmlformats.org/officeDocument/2006/relationships/diagramData" Target="../diagrams/data3.xml"/><Relationship Id="rId17" Type="http://schemas.openxmlformats.org/officeDocument/2006/relationships/image" Target="../media/image25.emf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4.xml"/><Relationship Id="rId16" Type="http://schemas.microsoft.com/office/2007/relationships/diagramDrawing" Target="../diagrams/drawing3.xml"/><Relationship Id="rId20" Type="http://schemas.openxmlformats.org/officeDocument/2006/relationships/diagramQuickStyle" Target="../diagrams/quickStyle4.xml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diagramLayout" Target="../diagrams/layout5.xml"/><Relationship Id="rId5" Type="http://schemas.openxmlformats.org/officeDocument/2006/relationships/image" Target="../media/image18.svg"/><Relationship Id="rId15" Type="http://schemas.openxmlformats.org/officeDocument/2006/relationships/diagramColors" Target="../diagrams/colors3.xml"/><Relationship Id="rId23" Type="http://schemas.openxmlformats.org/officeDocument/2006/relationships/diagramData" Target="../diagrams/data5.xml"/><Relationship Id="rId28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diagramLayout" Target="../diagrams/layout4.xml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diagramQuickStyle" Target="../diagrams/quickStyle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5000">
              <a:srgbClr val="453A94"/>
            </a:gs>
            <a:gs pos="100000">
              <a:srgbClr val="453A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ED5F-BCEF-F153-FA6E-B07DD27C7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Violence &amp; Impacts Early-Warning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BA43C-3985-D09A-1034-FB265F7E7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932656"/>
            <a:ext cx="8825658" cy="861420"/>
          </a:xfrm>
        </p:spPr>
        <p:txBody>
          <a:bodyPr/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DEMSCORE Data Manager Workshop</a:t>
            </a:r>
          </a:p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10 June 2025, University of Gothenburg</a:t>
            </a:r>
          </a:p>
        </p:txBody>
      </p:sp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9FE8702-11AD-2667-C758-D49FE7F6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438" y="652612"/>
            <a:ext cx="1133175" cy="1133175"/>
          </a:xfrm>
          <a:prstGeom prst="rect">
            <a:avLst/>
          </a:prstGeom>
        </p:spPr>
      </p:pic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BB941837-8BCD-4711-EA14-16549F3E3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950" y="996230"/>
            <a:ext cx="1016574" cy="4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01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4A0F2-2D85-9F3E-4753-4AE733CFD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BC1E1-4124-1D6D-789C-43E17C2D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Challenges – Modeling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6D854E-E1E3-892D-03C3-C87FE6B6B7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853325" y="2609649"/>
            <a:ext cx="4165600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786315-9EC0-E580-3427-E8F5A284F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3075" y="2609649"/>
            <a:ext cx="4825159" cy="3416300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Forecasting rare events: sparsity, imbalanced data</a:t>
            </a:r>
          </a:p>
          <a:p>
            <a:r>
              <a:rPr lang="en-US" dirty="0"/>
              <a:t>Lagged data     lagged forecasts</a:t>
            </a:r>
          </a:p>
          <a:p>
            <a:r>
              <a:rPr lang="en-US" dirty="0"/>
              <a:t>Uncertainty </a:t>
            </a:r>
          </a:p>
          <a:p>
            <a:r>
              <a:rPr lang="en-US" dirty="0"/>
              <a:t>Trade-off in model design: </a:t>
            </a:r>
            <a:br>
              <a:rPr lang="en-US" dirty="0"/>
            </a:br>
            <a:r>
              <a:rPr lang="en-US" dirty="0"/>
              <a:t>Predictive performance vs interpretability</a:t>
            </a:r>
          </a:p>
          <a:p>
            <a:r>
              <a:rPr lang="en-US" dirty="0"/>
              <a:t>Sustaining operational relevance over time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i="1" dirty="0"/>
              <a:t>And – of course – funding:  Most funders seek new and shiny,  not  “boring” maintenance and upgrades of existing infrastructure.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050C7A0-AE20-AF16-5CDE-C588760FD9EA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E5E1E59-779C-62BC-85A9-89A74A896042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F52C3-642C-E738-2875-21FED94066D2}"/>
              </a:ext>
            </a:extLst>
          </p:cNvPr>
          <p:cNvSpPr txBox="1"/>
          <p:nvPr/>
        </p:nvSpPr>
        <p:spPr>
          <a:xfrm>
            <a:off x="6750208" y="5959549"/>
            <a:ext cx="426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Kernel density plots for all country-months with non-zero fatality counts over 1990-2020. </a:t>
            </a:r>
            <a:b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Source: UCDP GED 21.1.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87C574-5C6B-4F4B-AADA-96B2625F7535}"/>
              </a:ext>
            </a:extLst>
          </p:cNvPr>
          <p:cNvCxnSpPr/>
          <p:nvPr/>
        </p:nvCxnSpPr>
        <p:spPr>
          <a:xfrm>
            <a:off x="2744537" y="3486858"/>
            <a:ext cx="168442" cy="0"/>
          </a:xfrm>
          <a:prstGeom prst="straightConnector1">
            <a:avLst/>
          </a:prstGeom>
          <a:ln>
            <a:solidFill>
              <a:srgbClr val="EE8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25C7-F141-C312-4915-D7764F21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1D6D-3DD3-D399-5D0C-68295122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097410" cy="706964"/>
          </a:xfrm>
        </p:spPr>
        <p:txBody>
          <a:bodyPr/>
          <a:lstStyle/>
          <a:p>
            <a:r>
              <a:rPr lang="en-US" dirty="0"/>
              <a:t>The Challenges – Communication</a:t>
            </a:r>
          </a:p>
        </p:txBody>
      </p:sp>
      <p:pic>
        <p:nvPicPr>
          <p:cNvPr id="4" name="Content Placeholder 3" descr="A group of people in a conference room&#10;&#10;AI-generated content may be incorrect.">
            <a:extLst>
              <a:ext uri="{FF2B5EF4-FFF2-40B4-BE49-F238E27FC236}">
                <a16:creationId xmlns:a16="http://schemas.microsoft.com/office/drawing/2014/main" id="{B2BC88A3-F647-F5A3-F64B-DC281BA206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5700" y="2703905"/>
            <a:ext cx="4824413" cy="321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12243-446A-90DF-050A-A35338DEF6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Semantics</a:t>
            </a:r>
          </a:p>
          <a:p>
            <a:r>
              <a:rPr lang="en-US" dirty="0"/>
              <a:t>Translating complex technology to non-technical audiences – finding the right level of detail without risks of misuse </a:t>
            </a:r>
          </a:p>
          <a:p>
            <a:pPr lvl="1"/>
            <a:r>
              <a:rPr lang="en-US" dirty="0"/>
              <a:t>Correlation is not causation</a:t>
            </a:r>
          </a:p>
          <a:p>
            <a:pPr lvl="1"/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Drivers of forecasts </a:t>
            </a:r>
            <a:r>
              <a:rPr lang="en-US" sz="1400" dirty="0">
                <a:latin typeface="+mj-lt"/>
                <a:cs typeface="Gill Sans Light" panose="020B0302020104020203" pitchFamily="34" charset="-79"/>
              </a:rPr>
              <a:t>≠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drivers of conflict</a:t>
            </a:r>
          </a:p>
          <a:p>
            <a:r>
              <a:rPr lang="en-US" dirty="0"/>
              <a:t>A complement to existing knowledge structures – not a replacement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65FE69C-72E4-C69E-23A7-AA133444ACE7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9C7D385-0923-4156-EE33-9617602E5A4A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03646-FFB9-5092-0E14-948A2C8B0289}"/>
              </a:ext>
            </a:extLst>
          </p:cNvPr>
          <p:cNvSpPr txBox="1"/>
          <p:nvPr/>
        </p:nvSpPr>
        <p:spPr>
          <a:xfrm>
            <a:off x="1154954" y="6016142"/>
            <a:ext cx="4941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Opening of the multistakeholder conference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“Building bridges and incubating ideas for stronger conflict prevention: Harnessing arms and ammunition flows data for early warning”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in Geneva 2024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,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co-hosted by UNIDIR, VIEWS &amp; CAR. </a:t>
            </a:r>
          </a:p>
        </p:txBody>
      </p:sp>
    </p:spTree>
    <p:extLst>
      <p:ext uri="{BB962C8B-B14F-4D97-AF65-F5344CB8AC3E}">
        <p14:creationId xmlns:p14="http://schemas.microsoft.com/office/powerpoint/2010/main" val="7714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8CE2F-5FF7-127E-CF7C-D7D9E592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287088"/>
            <a:ext cx="4351025" cy="2283824"/>
          </a:xfrm>
        </p:spPr>
        <p:txBody>
          <a:bodyPr/>
          <a:lstStyle/>
          <a:p>
            <a:r>
              <a:rPr lang="en-US" dirty="0"/>
              <a:t>Opportunities for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250CC-AF19-8218-571B-90CA23FC58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66465" y="1174590"/>
            <a:ext cx="4825158" cy="51980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What We Can Offer:</a:t>
            </a:r>
            <a:endParaRPr lang="en-US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  <a:p>
            <a:pPr lvl="1"/>
            <a:r>
              <a:rPr lang="en-US" dirty="0"/>
              <a:t>Expertise in conflict forecasting, the impacts of armed conflict, and EWEA</a:t>
            </a:r>
          </a:p>
          <a:p>
            <a:pPr lvl="1"/>
            <a:r>
              <a:rPr lang="en-US" dirty="0"/>
              <a:t>Monthly conflict forecasts</a:t>
            </a:r>
          </a:p>
          <a:p>
            <a:pPr lvl="1"/>
            <a:r>
              <a:rPr lang="en-US" dirty="0"/>
              <a:t>Open data &amp; open-source code</a:t>
            </a:r>
          </a:p>
          <a:p>
            <a:pPr lvl="1"/>
            <a:r>
              <a:rPr lang="en-US" dirty="0"/>
              <a:t>(Soon) </a:t>
            </a:r>
            <a:r>
              <a:rPr lang="en-US" dirty="0" err="1"/>
              <a:t>MLOps</a:t>
            </a:r>
            <a:r>
              <a:rPr lang="en-US" dirty="0"/>
              <a:t> forecasting pipeline</a:t>
            </a:r>
          </a:p>
          <a:p>
            <a:pPr lvl="1"/>
            <a:r>
              <a:rPr lang="en-US" dirty="0"/>
              <a:t>Broad network of researchers, policymakers and practitioners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Areas for Collaboration:</a:t>
            </a:r>
          </a:p>
          <a:p>
            <a:pPr lvl="1"/>
            <a:r>
              <a:rPr lang="en-US" dirty="0"/>
              <a:t>Forecasting with uncertainty</a:t>
            </a:r>
          </a:p>
          <a:p>
            <a:pPr lvl="1"/>
            <a:r>
              <a:rPr lang="en-US" dirty="0"/>
              <a:t>Conflict impact modeling</a:t>
            </a:r>
          </a:p>
          <a:p>
            <a:pPr lvl="1"/>
            <a:r>
              <a:rPr lang="en-US" dirty="0"/>
              <a:t>Shared methods, evaluation standards</a:t>
            </a:r>
          </a:p>
          <a:p>
            <a:pPr lvl="1"/>
            <a:r>
              <a:rPr lang="en-US" dirty="0"/>
              <a:t>Responsible AI governance</a:t>
            </a:r>
          </a:p>
          <a:p>
            <a:pPr lvl="1"/>
            <a:r>
              <a:rPr lang="en-US" dirty="0"/>
              <a:t>Moving from EW to EA</a:t>
            </a:r>
          </a:p>
          <a:p>
            <a:pPr lvl="1"/>
            <a:r>
              <a:rPr lang="en-US" dirty="0"/>
              <a:t>Outreach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D37E71F-4AF7-F741-31AE-61B76F62680B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712547-47BA-711D-4366-AFE1F84012D1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334516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8E56-D88B-60CC-F7BB-9A6BB9B8E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606486"/>
            <a:ext cx="8825660" cy="1822514"/>
          </a:xfrm>
        </p:spPr>
        <p:txBody>
          <a:bodyPr/>
          <a:lstStyle/>
          <a:p>
            <a:r>
              <a:rPr lang="en-US" dirty="0"/>
              <a:t>Thank You For Listening!</a:t>
            </a:r>
          </a:p>
        </p:txBody>
      </p:sp>
      <p:pic>
        <p:nvPicPr>
          <p:cNvPr id="8" name="Graphic 7" descr="Email outline">
            <a:extLst>
              <a:ext uri="{FF2B5EF4-FFF2-40B4-BE49-F238E27FC236}">
                <a16:creationId xmlns:a16="http://schemas.microsoft.com/office/drawing/2014/main" id="{D85A7436-7B80-E3DF-5822-6C747626A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9159" y="5471597"/>
            <a:ext cx="367893" cy="36789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423976-6953-AEF0-78C3-CB3138098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887153"/>
            <a:ext cx="5553756" cy="860400"/>
          </a:xfrm>
        </p:spPr>
        <p:txBody>
          <a:bodyPr>
            <a:no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Angelica Lindqvist-McGowan</a:t>
            </a:r>
            <a:b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Operations &amp; Outreach Manager</a:t>
            </a:r>
            <a:b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VIEWS and Societies at Risk</a:t>
            </a:r>
            <a:b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Department of Peace and Conflict Research, </a:t>
            </a:r>
            <a:b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Uppsala University</a:t>
            </a:r>
            <a:br>
              <a:rPr lang="en-US" sz="1300" dirty="0"/>
            </a:br>
            <a:r>
              <a:rPr lang="en-US" sz="1300" dirty="0">
                <a:hlinkClick r:id="rId4"/>
              </a:rPr>
              <a:t>angelica.l.mcgowan@pcr.uu.se</a:t>
            </a:r>
            <a:endParaRPr lang="en-US" sz="1300" dirty="0"/>
          </a:p>
          <a:p>
            <a:endParaRPr lang="en-US" sz="1300" dirty="0"/>
          </a:p>
        </p:txBody>
      </p:sp>
      <p:pic>
        <p:nvPicPr>
          <p:cNvPr id="14" name="Graphic 13" descr="Internet outline">
            <a:extLst>
              <a:ext uri="{FF2B5EF4-FFF2-40B4-BE49-F238E27FC236}">
                <a16:creationId xmlns:a16="http://schemas.microsoft.com/office/drawing/2014/main" id="{6FD5971C-CBCA-9410-5F3D-3B03ECA50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0711" y="4950057"/>
            <a:ext cx="484790" cy="484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348DB3-7081-1323-60B1-5E76385B9AA3}"/>
              </a:ext>
            </a:extLst>
          </p:cNvPr>
          <p:cNvSpPr txBox="1"/>
          <p:nvPr/>
        </p:nvSpPr>
        <p:spPr>
          <a:xfrm>
            <a:off x="8565501" y="5024965"/>
            <a:ext cx="32097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307FE2"/>
                </a:solidFill>
                <a:latin typeface="Gill Sans Light" panose="020B0302020104020203" pitchFamily="34" charset="-79"/>
                <a:cs typeface="Gill Sans Light" panose="020B0302020104020203" pitchFamily="34" charset="-79"/>
                <a:hlinkClick r:id="rId7"/>
              </a:rPr>
              <a:t>https://viewsforecasting.org/</a:t>
            </a:r>
            <a:endParaRPr lang="en-US" sz="1300" dirty="0">
              <a:solidFill>
                <a:srgbClr val="307FE2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7865A2-2397-DC45-C4D7-E098050A40E2}"/>
              </a:ext>
            </a:extLst>
          </p:cNvPr>
          <p:cNvSpPr txBox="1"/>
          <p:nvPr/>
        </p:nvSpPr>
        <p:spPr>
          <a:xfrm>
            <a:off x="8565501" y="5509755"/>
            <a:ext cx="204216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Gill Sans Light" panose="020B0302020104020203" pitchFamily="34" charset="-79"/>
                <a:cs typeface="Gill Sans Light" panose="020B0302020104020203" pitchFamily="34" charset="-79"/>
                <a:hlinkClick r:id="rId8"/>
              </a:rPr>
              <a:t>info@viewsforecasting.org</a:t>
            </a:r>
            <a:r>
              <a:rPr lang="en-US" sz="13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</a:p>
          <a:p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2C3710ED-05AF-974C-D93D-5C4FB5E989C9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FD7675E-9148-152B-DD99-D6083FDCFFB2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373614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B5EF-CD48-2067-8DA0-81EE90BB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VIEWS?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356D2-FA63-BAD2-4967-C79E1886D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3543300"/>
            <a:ext cx="6142993" cy="2251284"/>
          </a:xfrm>
        </p:spPr>
        <p:txBody>
          <a:bodyPr>
            <a:normAutofit/>
          </a:bodyPr>
          <a:lstStyle/>
          <a:p>
            <a:r>
              <a:rPr lang="en-US" dirty="0"/>
              <a:t>The Violence &amp; Impacts Early-Warning System (VIEWS) is a leading open-source platform for forecasting violent conflict.  We provide scalable tools to support decision-makers in early and anticipatory action. </a:t>
            </a:r>
          </a:p>
          <a:p>
            <a:r>
              <a:rPr lang="en-US" dirty="0"/>
              <a:t>VIEWS is co-hosted by the Department of Peace and Conflict Research at Uppsala University and Peace Research Institute Oslo in Norway. </a:t>
            </a:r>
          </a:p>
        </p:txBody>
      </p:sp>
      <p:pic>
        <p:nvPicPr>
          <p:cNvPr id="5" name="Picture 4" descr="Snapshot of VIEWS’ interactive data dashboard.">
            <a:extLst>
              <a:ext uri="{FF2B5EF4-FFF2-40B4-BE49-F238E27FC236}">
                <a16:creationId xmlns:a16="http://schemas.microsoft.com/office/drawing/2014/main" id="{F05D0AAE-A5DF-B6EB-3AB7-454EA176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152" y="3642154"/>
            <a:ext cx="3506306" cy="1846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262DD46-5492-D921-E50B-46366972344C}"/>
              </a:ext>
            </a:extLst>
          </p:cNvPr>
          <p:cNvSpPr txBox="1">
            <a:spLocks/>
          </p:cNvSpPr>
          <p:nvPr/>
        </p:nvSpPr>
        <p:spPr>
          <a:xfrm>
            <a:off x="724418" y="6309829"/>
            <a:ext cx="3681413" cy="3033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 Data Manager Workshop</a:t>
            </a:r>
            <a:r>
              <a:rPr lang="en-US" dirty="0"/>
              <a:t>	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49241E-A1FD-786E-93B3-38510DF09240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383560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3A0AC-207F-4513-7EE3-59187DD9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E81A5-3F17-4F22-18B0-B699A8950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Model Learn From?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424A5-C803-FE61-67F5-B23645EE8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394" y="4304238"/>
            <a:ext cx="3124998" cy="576262"/>
          </a:xfrm>
        </p:spPr>
        <p:txBody>
          <a:bodyPr/>
          <a:lstStyle/>
          <a:p>
            <a:r>
              <a:rPr lang="en-US" dirty="0"/>
              <a:t>Conflict Event Data</a:t>
            </a:r>
          </a:p>
        </p:txBody>
      </p:sp>
      <p:pic>
        <p:nvPicPr>
          <p:cNvPr id="15" name="Picture Placeholder 14" descr="A person sitting on the rubble of a destroyed city&#10;&#10;AI-generated content may be incorrect.">
            <a:extLst>
              <a:ext uri="{FF2B5EF4-FFF2-40B4-BE49-F238E27FC236}">
                <a16:creationId xmlns:a16="http://schemas.microsoft.com/office/drawing/2014/main" id="{9EE11E14-8265-3CE8-18C5-10EAADEF979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4022" b="4022"/>
          <a:stretch>
            <a:fillRect/>
          </a:stretch>
        </p:blipFill>
        <p:spPr>
          <a:xfrm>
            <a:off x="1187612" y="2603500"/>
            <a:ext cx="2870841" cy="159151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0221F-18A0-CCE8-D8FF-5F2DB46C253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080394" y="4913157"/>
            <a:ext cx="3124998" cy="1248619"/>
          </a:xfrm>
        </p:spPr>
        <p:txBody>
          <a:bodyPr>
            <a:normAutofit/>
          </a:bodyPr>
          <a:lstStyle/>
          <a:p>
            <a:r>
              <a:rPr lang="en-US" sz="1300" dirty="0"/>
              <a:t>VIEWS aggregations of: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UCDP conflict data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ACLED conflict &amp; protest data</a:t>
            </a:r>
          </a:p>
          <a:p>
            <a:pPr>
              <a:spcBef>
                <a:spcPts val="400"/>
              </a:spcBef>
            </a:pPr>
            <a:r>
              <a:rPr lang="en-US" sz="1300" dirty="0"/>
              <a:t>Complemented by news topic analysis from </a:t>
            </a:r>
            <a:r>
              <a:rPr lang="en-US" sz="1300" i="1" dirty="0" err="1"/>
              <a:t>ConflictForecast.org</a:t>
            </a:r>
            <a:r>
              <a:rPr lang="en-US" sz="1300" i="1" dirty="0"/>
              <a:t> </a:t>
            </a:r>
            <a:r>
              <a:rPr lang="en-US" sz="1300" dirty="0"/>
              <a:t>(forecasts).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38DA20-760F-4908-C68E-2638C647F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91027" y="4304238"/>
            <a:ext cx="3028276" cy="576263"/>
          </a:xfrm>
        </p:spPr>
        <p:txBody>
          <a:bodyPr/>
          <a:lstStyle/>
          <a:p>
            <a:r>
              <a:rPr lang="en-US" dirty="0"/>
              <a:t>Democracy Indices</a:t>
            </a:r>
          </a:p>
        </p:txBody>
      </p:sp>
      <p:pic>
        <p:nvPicPr>
          <p:cNvPr id="17" name="Picture Placeholder 16" descr="A gavel on top of books&#10;&#10;AI-generated content may be incorrect.">
            <a:extLst>
              <a:ext uri="{FF2B5EF4-FFF2-40B4-BE49-F238E27FC236}">
                <a16:creationId xmlns:a16="http://schemas.microsoft.com/office/drawing/2014/main" id="{B55BE60C-2F26-E893-0BFD-6B7FE52CEB82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2672" r="2672"/>
          <a:stretch>
            <a:fillRect/>
          </a:stretch>
        </p:blipFill>
        <p:spPr>
          <a:xfrm>
            <a:off x="4682897" y="2603500"/>
            <a:ext cx="2870840" cy="1592263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C2278E-9CE1-983A-31A8-C36D474E14A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591027" y="4913157"/>
            <a:ext cx="3195143" cy="1405850"/>
          </a:xfrm>
        </p:spPr>
        <p:txBody>
          <a:bodyPr>
            <a:normAutofit/>
          </a:bodyPr>
          <a:lstStyle/>
          <a:p>
            <a:r>
              <a:rPr lang="en-US" sz="1300" dirty="0"/>
              <a:t>Rule of law, accountability, civil liberties, executive corruption, women political participation, civil society participation,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V-Dem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31ED97-1FAE-7858-044A-2DFB030AA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3330" y="4304239"/>
            <a:ext cx="3281356" cy="576262"/>
          </a:xfrm>
        </p:spPr>
        <p:txBody>
          <a:bodyPr/>
          <a:lstStyle/>
          <a:p>
            <a:r>
              <a:rPr lang="en-US" dirty="0"/>
              <a:t>Development Indicators</a:t>
            </a:r>
          </a:p>
        </p:txBody>
      </p:sp>
      <p:pic>
        <p:nvPicPr>
          <p:cNvPr id="19" name="Picture Placeholder 18" descr="A young child writing on a chalkboard&#10;&#10;AI-generated content may be incorrect.">
            <a:extLst>
              <a:ext uri="{FF2B5EF4-FFF2-40B4-BE49-F238E27FC236}">
                <a16:creationId xmlns:a16="http://schemas.microsoft.com/office/drawing/2014/main" id="{78854473-4F78-6827-10E3-D3601CA70BC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322" b="5322"/>
          <a:stretch>
            <a:fillRect/>
          </a:stretch>
        </p:blipFill>
        <p:spPr>
          <a:xfrm>
            <a:off x="8163031" y="2603500"/>
            <a:ext cx="2870840" cy="159151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ADB847-03D7-09F1-4BDE-C72F799CDCF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83330" y="4913155"/>
            <a:ext cx="3028276" cy="124861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100" dirty="0"/>
              <a:t>GDP per capita, infant mortality rate, life expectancy, school enrollment, population, malnourishment, net migration,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WDI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8EAB37-1BB2-B08E-8883-AB955BAE79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4418" y="6398188"/>
            <a:ext cx="3681413" cy="303347"/>
          </a:xfrm>
        </p:spPr>
        <p:txBody>
          <a:bodyPr/>
          <a:lstStyle/>
          <a:p>
            <a:r>
              <a:rPr lang="en-US" dirty="0"/>
              <a:t>DEMSCORE Data Manager Workshop	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7E8736E-0217-2C7D-9B4A-13428B4F5377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1EC3C-459A-53A4-67C7-FF9D6C5C5B9B}"/>
              </a:ext>
            </a:extLst>
          </p:cNvPr>
          <p:cNvSpPr txBox="1"/>
          <p:nvPr/>
        </p:nvSpPr>
        <p:spPr>
          <a:xfrm>
            <a:off x="3427796" y="4183910"/>
            <a:ext cx="69920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Photo: Adobe Stock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57B54-A009-B073-3442-70BD13F0B140}"/>
              </a:ext>
            </a:extLst>
          </p:cNvPr>
          <p:cNvSpPr txBox="1"/>
          <p:nvPr/>
        </p:nvSpPr>
        <p:spPr>
          <a:xfrm>
            <a:off x="6920099" y="4183910"/>
            <a:ext cx="69920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Photo: Adobe Stock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1DBA6-D6EA-991B-4240-952F05428816}"/>
              </a:ext>
            </a:extLst>
          </p:cNvPr>
          <p:cNvSpPr txBox="1"/>
          <p:nvPr/>
        </p:nvSpPr>
        <p:spPr>
          <a:xfrm>
            <a:off x="10610952" y="4183909"/>
            <a:ext cx="50065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Photo: ALM</a:t>
            </a:r>
          </a:p>
        </p:txBody>
      </p:sp>
    </p:spTree>
    <p:extLst>
      <p:ext uri="{BB962C8B-B14F-4D97-AF65-F5344CB8AC3E}">
        <p14:creationId xmlns:p14="http://schemas.microsoft.com/office/powerpoint/2010/main" val="402610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9A94B-C628-4612-EE31-694400FFA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73D5-BCA9-3396-BDC8-AB348695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Model Learn From?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11438-4D59-B853-4588-991E7FDD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333458"/>
            <a:ext cx="3050438" cy="576262"/>
          </a:xfrm>
        </p:spPr>
        <p:txBody>
          <a:bodyPr/>
          <a:lstStyle/>
          <a:p>
            <a:r>
              <a:rPr lang="en-US" dirty="0"/>
              <a:t>Human Geography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05E51F0-AC27-38BE-2FD4-338FE753143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8409" b="8409"/>
          <a:stretch/>
        </p:blipFill>
        <p:spPr>
          <a:xfrm>
            <a:off x="1252907" y="2603500"/>
            <a:ext cx="2870839" cy="159151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696B2-F60B-F60A-695D-692A9966618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154953" y="4942377"/>
            <a:ext cx="3249657" cy="1626865"/>
          </a:xfrm>
        </p:spPr>
        <p:txBody>
          <a:bodyPr>
            <a:noAutofit/>
          </a:bodyPr>
          <a:lstStyle/>
          <a:p>
            <a:r>
              <a:rPr lang="en-US" sz="1300" dirty="0"/>
              <a:t>Terrain types by % of area, distance to natural resources, distance to capital and national border, exclusion of ethnic groups, etc.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PRIO-GRID v2.0</a:t>
            </a:r>
            <a:br>
              <a:rPr lang="en-US" sz="1300" dirty="0"/>
            </a:br>
            <a:r>
              <a:rPr lang="en-US" sz="1100" dirty="0"/>
              <a:t>Derived from UNEP-WCMC, ISAM-HYDE, GPW, GEOEPR, EC JRC, </a:t>
            </a:r>
            <a:r>
              <a:rPr lang="en-US" sz="1100" dirty="0" err="1"/>
              <a:t>CShapes</a:t>
            </a:r>
            <a:r>
              <a:rPr lang="en-US" sz="1100" dirty="0"/>
              <a:t>, G-ECON, etc. </a:t>
            </a:r>
            <a:endParaRPr lang="en-US" sz="13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308075-24FE-67FB-ADBA-38C64441D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8865" y="4333458"/>
            <a:ext cx="3050438" cy="576263"/>
          </a:xfrm>
        </p:spPr>
        <p:txBody>
          <a:bodyPr/>
          <a:lstStyle/>
          <a:p>
            <a:r>
              <a:rPr lang="en-US" dirty="0"/>
              <a:t>Climate &amp; Agriculture</a:t>
            </a:r>
          </a:p>
        </p:txBody>
      </p:sp>
      <p:pic>
        <p:nvPicPr>
          <p:cNvPr id="17" name="Picture Placeholder 16" descr="A dirt road with corn plants&#10;&#10;AI-generated content may be incorrect.">
            <a:extLst>
              <a:ext uri="{FF2B5EF4-FFF2-40B4-BE49-F238E27FC236}">
                <a16:creationId xmlns:a16="http://schemas.microsoft.com/office/drawing/2014/main" id="{51CE546D-8E6A-F305-FC5D-9B795FB5425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8458" b="8458"/>
          <a:stretch>
            <a:fillRect/>
          </a:stretch>
        </p:blipFill>
        <p:spPr>
          <a:xfrm>
            <a:off x="4683125" y="2603500"/>
            <a:ext cx="2870200" cy="1592263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EC1835-B688-96B2-6B16-90B1647A73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570172" y="4942376"/>
            <a:ext cx="3050438" cy="14718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Drought, precipitation, length and status of growing season, quantity and area of main crops harvest, irrigation of main crops, etc.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MIRCA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MapSPAM</a:t>
            </a:r>
            <a:endParaRPr lang="en-US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SPEI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E670E3-7C45-5503-1545-BFC3067F3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775" y="4333459"/>
            <a:ext cx="3051095" cy="576262"/>
          </a:xfrm>
        </p:spPr>
        <p:txBody>
          <a:bodyPr/>
          <a:lstStyle/>
          <a:p>
            <a:r>
              <a:rPr lang="en-US" dirty="0"/>
              <a:t>Societal Vulnerability</a:t>
            </a:r>
          </a:p>
        </p:txBody>
      </p:sp>
      <p:pic>
        <p:nvPicPr>
          <p:cNvPr id="19" name="Picture Placeholder 18" descr="A person pouring water from a faucet&#10;&#10;AI-generated content may be incorrect.">
            <a:extLst>
              <a:ext uri="{FF2B5EF4-FFF2-40B4-BE49-F238E27FC236}">
                <a16:creationId xmlns:a16="http://schemas.microsoft.com/office/drawing/2014/main" id="{C6BE7D1C-ECD2-B6D2-7F6D-3CB1F3E7690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t="8416" b="8416"/>
          <a:stretch>
            <a:fillRect/>
          </a:stretch>
        </p:blipFill>
        <p:spPr>
          <a:xfrm>
            <a:off x="8113713" y="2603500"/>
            <a:ext cx="2871787" cy="1592263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C2F376-5545-7BEE-0803-894A4F177A26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82775" y="4942375"/>
            <a:ext cx="3290814" cy="1389667"/>
          </a:xfrm>
        </p:spPr>
        <p:txBody>
          <a:bodyPr>
            <a:normAutofit/>
          </a:bodyPr>
          <a:lstStyle/>
          <a:p>
            <a:r>
              <a:rPr lang="en-US" sz="1300" dirty="0"/>
              <a:t>Access to clean water and basic sanitation services, malnourishment, water use efficiency, renewable water resources, water stress, food prices &amp; inflation, food insecurity, etc.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FAOSTAT &amp; AQUASTAT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ACA910-FC4E-CA88-EC3C-11C0D52A58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DEMSCORE Data Manager Workshop	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2281FB3-D4DA-956C-6358-0687C73C65BC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D0F2D-25AB-80EA-ADF7-662FF22CF4CE}"/>
              </a:ext>
            </a:extLst>
          </p:cNvPr>
          <p:cNvSpPr txBox="1"/>
          <p:nvPr/>
        </p:nvSpPr>
        <p:spPr>
          <a:xfrm>
            <a:off x="10376240" y="4183951"/>
            <a:ext cx="70705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Photo: Adobe Stock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86F14-4F00-420E-7453-0A03F77D0A17}"/>
              </a:ext>
            </a:extLst>
          </p:cNvPr>
          <p:cNvSpPr txBox="1"/>
          <p:nvPr/>
        </p:nvSpPr>
        <p:spPr>
          <a:xfrm>
            <a:off x="6946661" y="4183949"/>
            <a:ext cx="70705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Photo: Adobe Stock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75D50-81DF-C087-A1B0-5D1CBFBC89C8}"/>
              </a:ext>
            </a:extLst>
          </p:cNvPr>
          <p:cNvSpPr txBox="1"/>
          <p:nvPr/>
        </p:nvSpPr>
        <p:spPr>
          <a:xfrm>
            <a:off x="3516073" y="4183949"/>
            <a:ext cx="70705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Photo: Adobe Stock</a:t>
            </a:r>
          </a:p>
        </p:txBody>
      </p:sp>
    </p:spTree>
    <p:extLst>
      <p:ext uri="{BB962C8B-B14F-4D97-AF65-F5344CB8AC3E}">
        <p14:creationId xmlns:p14="http://schemas.microsoft.com/office/powerpoint/2010/main" val="132197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4EA7-0223-96BC-7C50-4C9F2D15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n-US" dirty="0"/>
              <a:t>Data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A57BD-22DC-6D22-5D9D-D9FAD5A2AB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4954" y="2603499"/>
            <a:ext cx="9323576" cy="3550165"/>
          </a:xfrm>
        </p:spPr>
        <p:txBody>
          <a:bodyPr numCol="2" spcCol="914400"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Reputability and Transparency: </a:t>
            </a:r>
          </a:p>
          <a:p>
            <a:r>
              <a:rPr lang="en-US" sz="1600" dirty="0"/>
              <a:t>Publicly available</a:t>
            </a:r>
          </a:p>
          <a:p>
            <a:r>
              <a:rPr lang="en-US" sz="1600" dirty="0"/>
              <a:t>Credible institutions</a:t>
            </a:r>
          </a:p>
          <a:p>
            <a:r>
              <a:rPr lang="en-US" sz="1600" dirty="0"/>
              <a:t>Complete and transparent documentation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Granular Coverage In Time &amp; Space:</a:t>
            </a:r>
          </a:p>
          <a:p>
            <a:pPr marL="295275" lvl="1" indent="-284163"/>
            <a:r>
              <a:rPr lang="en-US" dirty="0"/>
              <a:t>Preferably monthly temporal units</a:t>
            </a:r>
          </a:p>
          <a:p>
            <a:pPr marL="295275" lvl="1" indent="-284163"/>
            <a:r>
              <a:rPr lang="en-US" dirty="0"/>
              <a:t>Global coverage at country level</a:t>
            </a:r>
          </a:p>
          <a:p>
            <a:pPr marL="295275" lvl="1" indent="-284163"/>
            <a:r>
              <a:rPr lang="en-US" dirty="0"/>
              <a:t>Grid-level (0.5°) coverage for at least Africa &amp; Middle East level, preferably global</a:t>
            </a:r>
            <a:br>
              <a:rPr lang="en-US" dirty="0"/>
            </a:br>
            <a:endParaRPr lang="en-US" dirty="0"/>
          </a:p>
          <a:p>
            <a:pPr marL="11112" lvl="1" indent="0">
              <a:buNone/>
            </a:pP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      Historic Data:</a:t>
            </a:r>
          </a:p>
          <a:p>
            <a:pPr marL="641350" lvl="1" indent="-231775"/>
            <a:r>
              <a:rPr lang="en-US" dirty="0"/>
              <a:t>Preferably dating back to 1990</a:t>
            </a:r>
            <a:br>
              <a:rPr lang="en-US" dirty="0"/>
            </a:br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	Sustained Maintenance and Update 	Frequency:</a:t>
            </a:r>
          </a:p>
          <a:p>
            <a:pPr lvl="1"/>
            <a:r>
              <a:rPr lang="en-US" dirty="0"/>
              <a:t>Timely updates</a:t>
            </a:r>
          </a:p>
          <a:p>
            <a:pPr lvl="1"/>
            <a:r>
              <a:rPr lang="en-US" dirty="0"/>
              <a:t>Structured &amp; standardized</a:t>
            </a:r>
          </a:p>
          <a:p>
            <a:pPr lvl="1"/>
            <a:r>
              <a:rPr lang="en-US" dirty="0"/>
              <a:t>Well-maintained</a:t>
            </a:r>
          </a:p>
          <a:p>
            <a:pPr lvl="1"/>
            <a:r>
              <a:rPr lang="en-US" dirty="0"/>
              <a:t>Ideally: backed by institutional commitment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EB9D0BE-9F15-60C3-29EB-2D2DDC0B7FB7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540E50F3-6ACA-A0DB-4247-20A3C1FCB10C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30689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C8104-0C97-4335-8CF6-F0CD1CEEF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22E827B-A484-857C-D04F-13B950412CD9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516C85D2-1241-703A-6163-5288B6D062BD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1060516-DE91-439F-E289-917D28C79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7828541"/>
              </p:ext>
            </p:extLst>
          </p:nvPr>
        </p:nvGraphicFramePr>
        <p:xfrm>
          <a:off x="1154954" y="2927537"/>
          <a:ext cx="9882092" cy="2956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8D517895-6E0D-EB30-6DA6-702FEA7C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Collect and Transform Data?</a:t>
            </a:r>
          </a:p>
        </p:txBody>
      </p:sp>
    </p:spTree>
    <p:extLst>
      <p:ext uri="{BB962C8B-B14F-4D97-AF65-F5344CB8AC3E}">
        <p14:creationId xmlns:p14="http://schemas.microsoft.com/office/powerpoint/2010/main" val="94385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8B87F-5248-F465-83DA-E19776EE9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985E9BF-96C4-9390-66B4-C7683C72C0F2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C895C5F-6AC1-5D0E-03D3-7F9057B23A72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4379BD7-BC01-622F-EF9E-B17C6D759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167614"/>
              </p:ext>
            </p:extLst>
          </p:nvPr>
        </p:nvGraphicFramePr>
        <p:xfrm>
          <a:off x="1154954" y="2977978"/>
          <a:ext cx="9882092" cy="2737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9AEB43C-894E-BFD3-76BA-EA42F55E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410970" cy="706964"/>
          </a:xfrm>
        </p:spPr>
        <p:txBody>
          <a:bodyPr/>
          <a:lstStyle/>
          <a:p>
            <a:r>
              <a:rPr lang="en-US" dirty="0"/>
              <a:t>From Input Data to Sub-Model Forecasts</a:t>
            </a:r>
          </a:p>
        </p:txBody>
      </p:sp>
    </p:spTree>
    <p:extLst>
      <p:ext uri="{BB962C8B-B14F-4D97-AF65-F5344CB8AC3E}">
        <p14:creationId xmlns:p14="http://schemas.microsoft.com/office/powerpoint/2010/main" val="39840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5E1B-E6AF-26B3-AD0B-100486F5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2B4A95C-597E-CD92-CFC1-4B2C1200B0F7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CC0D52D-C871-01AA-BC52-62604DCF57D2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F67AC5-F450-9EA5-3B7A-A9AE4B4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410970" cy="706964"/>
          </a:xfrm>
        </p:spPr>
        <p:txBody>
          <a:bodyPr/>
          <a:lstStyle/>
          <a:p>
            <a:r>
              <a:rPr lang="en-US" dirty="0"/>
              <a:t>From Sub-Models to Ensemble Forecasts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79FE62-0F24-8D11-A0E5-911C3C78CD48}"/>
              </a:ext>
            </a:extLst>
          </p:cNvPr>
          <p:cNvSpPr txBox="1">
            <a:spLocks/>
          </p:cNvSpPr>
          <p:nvPr/>
        </p:nvSpPr>
        <p:spPr>
          <a:xfrm>
            <a:off x="1154955" y="2603499"/>
            <a:ext cx="4522426" cy="3769108"/>
          </a:xfrm>
          <a:prstGeom prst="rect">
            <a:avLst/>
          </a:prstGeom>
        </p:spPr>
        <p:txBody>
          <a:bodyPr vert="horz" lIns="91440" tIns="45720" rIns="91440" bIns="45720" numCol="1" spcCol="91440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No single 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model captures everything – so, we use an ensemble</a:t>
            </a:r>
          </a:p>
          <a:p>
            <a:pPr marL="346075" lvl="1" indent="-333375"/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Like the “wisdom of the crowd” – best when diverse and skilled</a:t>
            </a:r>
          </a:p>
          <a:p>
            <a:pPr marL="346075" lvl="1" indent="-333375"/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Evens out errors in sub-models and </a:t>
            </a:r>
            <a:r>
              <a:rPr lang="en-US" dirty="0"/>
              <a:t>reduces risk of overfitting to training data</a:t>
            </a:r>
            <a:br>
              <a:rPr lang="en-US" dirty="0"/>
            </a:br>
            <a:endParaRPr lang="en-US" dirty="0"/>
          </a:p>
          <a:p>
            <a:pPr marL="346075" indent="-333375">
              <a:buNone/>
            </a:pP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Ensembling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Techniques</a:t>
            </a:r>
          </a:p>
          <a:p>
            <a:pPr marL="346075" lvl="1" indent="-333375"/>
            <a:r>
              <a:rPr lang="en-US" dirty="0"/>
              <a:t>Country level: weighted combination using a genetic algorithm</a:t>
            </a:r>
          </a:p>
          <a:p>
            <a:pPr marL="346075" lvl="1" indent="-333375"/>
            <a:r>
              <a:rPr lang="en-US" dirty="0"/>
              <a:t>Grid level: simple average of model outputs</a:t>
            </a:r>
          </a:p>
          <a:p>
            <a:pPr marL="346075" lvl="1" indent="-333375"/>
            <a:r>
              <a:rPr lang="en-US" dirty="0"/>
              <a:t>Outputs are reconciled so country totals match summed grid predictions</a:t>
            </a:r>
          </a:p>
          <a:p>
            <a:pPr marL="457200" lvl="1" indent="0">
              <a:buNone/>
            </a:pPr>
            <a:endParaRPr lang="en-US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0C7D9E1-0FB3-C6B3-ED53-DE4FD323F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82950"/>
            <a:ext cx="304800" cy="292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43C8DA-7D4D-987C-56CD-CD2B6C141153}"/>
              </a:ext>
            </a:extLst>
          </p:cNvPr>
          <p:cNvGrpSpPr/>
          <p:nvPr/>
        </p:nvGrpSpPr>
        <p:grpSpPr>
          <a:xfrm>
            <a:off x="6101627" y="3106827"/>
            <a:ext cx="5587067" cy="2312695"/>
            <a:chOff x="6101627" y="3106827"/>
            <a:chExt cx="5587067" cy="23126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AAE5B8-A79A-3317-91F9-E6D0011059B3}"/>
                </a:ext>
              </a:extLst>
            </p:cNvPr>
            <p:cNvSpPr txBox="1"/>
            <p:nvPr/>
          </p:nvSpPr>
          <p:spPr>
            <a:xfrm rot="1938741">
              <a:off x="9835983" y="3712990"/>
              <a:ext cx="12644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ill Sans Light" panose="020B0302020104020203" pitchFamily="34" charset="-79"/>
                  <a:cs typeface="Gill Sans Light" panose="020B0302020104020203" pitchFamily="34" charset="-79"/>
                </a:rPr>
                <a:t>Weighting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139510-4669-BD8F-2C12-D066E13A8276}"/>
                </a:ext>
              </a:extLst>
            </p:cNvPr>
            <p:cNvSpPr txBox="1"/>
            <p:nvPr/>
          </p:nvSpPr>
          <p:spPr>
            <a:xfrm>
              <a:off x="9747029" y="4039569"/>
              <a:ext cx="12644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ill Sans Light" panose="020B0302020104020203" pitchFamily="34" charset="-79"/>
                  <a:cs typeface="Gill Sans Light" panose="020B0302020104020203" pitchFamily="34" charset="-79"/>
                </a:rPr>
                <a:t>Weighting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B230D20-3A04-3C8A-F750-3171E16E8BEA}"/>
                </a:ext>
              </a:extLst>
            </p:cNvPr>
            <p:cNvCxnSpPr>
              <a:cxnSpLocks/>
            </p:cNvCxnSpPr>
            <p:nvPr/>
          </p:nvCxnSpPr>
          <p:spPr>
            <a:xfrm>
              <a:off x="9788936" y="3490905"/>
              <a:ext cx="913527" cy="5944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1FAAB91-FFE6-7013-5C9C-4AB67AE09043}"/>
                </a:ext>
              </a:extLst>
            </p:cNvPr>
            <p:cNvCxnSpPr>
              <a:cxnSpLocks/>
            </p:cNvCxnSpPr>
            <p:nvPr/>
          </p:nvCxnSpPr>
          <p:spPr>
            <a:xfrm>
              <a:off x="9744134" y="4263174"/>
              <a:ext cx="861058" cy="10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AB2F652-C8ED-D6F2-2C2D-9EA130591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8936" y="4471478"/>
              <a:ext cx="913527" cy="5944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6CFEE97-B1A1-2A0D-BF40-BCA14FE82248}"/>
                </a:ext>
              </a:extLst>
            </p:cNvPr>
            <p:cNvSpPr txBox="1"/>
            <p:nvPr/>
          </p:nvSpPr>
          <p:spPr>
            <a:xfrm rot="19700513">
              <a:off x="9747029" y="4409501"/>
              <a:ext cx="12644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ill Sans Light" panose="020B0302020104020203" pitchFamily="34" charset="-79"/>
                  <a:cs typeface="Gill Sans Light" panose="020B0302020104020203" pitchFamily="34" charset="-79"/>
                </a:rPr>
                <a:t>Weighting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8B8C03E9-DB70-E59F-3541-656DF928E166}"/>
                </a:ext>
              </a:extLst>
            </p:cNvPr>
            <p:cNvSpPr/>
            <p:nvPr/>
          </p:nvSpPr>
          <p:spPr>
            <a:xfrm>
              <a:off x="10811991" y="3910308"/>
              <a:ext cx="868101" cy="80815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F85941B-5B81-8D71-467A-FFDED4C7FDE9}"/>
                </a:ext>
              </a:extLst>
            </p:cNvPr>
            <p:cNvSpPr txBox="1"/>
            <p:nvPr/>
          </p:nvSpPr>
          <p:spPr>
            <a:xfrm>
              <a:off x="10820593" y="4235777"/>
              <a:ext cx="8681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cs typeface="Gill Sans Light" panose="020B0302020104020203" pitchFamily="34" charset="-79"/>
                </a:rPr>
                <a:t>Ensemble Forecasts</a:t>
              </a:r>
            </a:p>
          </p:txBody>
        </p:sp>
        <p:pic>
          <p:nvPicPr>
            <p:cNvPr id="54" name="Graphic 53" descr="Bar chart with solid fill">
              <a:extLst>
                <a:ext uri="{FF2B5EF4-FFF2-40B4-BE49-F238E27FC236}">
                  <a16:creationId xmlns:a16="http://schemas.microsoft.com/office/drawing/2014/main" id="{E6CFE745-4118-A468-98CE-2C9E88D90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86907" y="3998023"/>
              <a:ext cx="318267" cy="318267"/>
            </a:xfrm>
            <a:prstGeom prst="rect">
              <a:avLst/>
            </a:prstGeom>
          </p:spPr>
        </p:pic>
        <p:pic>
          <p:nvPicPr>
            <p:cNvPr id="11" name="Graphic 10" descr="Filter with solid fill">
              <a:extLst>
                <a:ext uri="{FF2B5EF4-FFF2-40B4-BE49-F238E27FC236}">
                  <a16:creationId xmlns:a16="http://schemas.microsoft.com/office/drawing/2014/main" id="{E21C0F10-F8E1-623D-6483-A2429A47B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98961" y="3338796"/>
              <a:ext cx="285275" cy="285275"/>
            </a:xfrm>
            <a:prstGeom prst="rect">
              <a:avLst/>
            </a:prstGeom>
          </p:spPr>
        </p:pic>
        <p:pic>
          <p:nvPicPr>
            <p:cNvPr id="13" name="Graphic 12" descr="Magic Wand Auto with solid fill">
              <a:extLst>
                <a:ext uri="{FF2B5EF4-FFF2-40B4-BE49-F238E27FC236}">
                  <a16:creationId xmlns:a16="http://schemas.microsoft.com/office/drawing/2014/main" id="{5FA699F9-E10C-3143-376F-C0748616B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7604589" y="3338978"/>
              <a:ext cx="285275" cy="285093"/>
            </a:xfrm>
            <a:prstGeom prst="rect">
              <a:avLst/>
            </a:prstGeom>
          </p:spPr>
        </p:pic>
        <p:pic>
          <p:nvPicPr>
            <p:cNvPr id="15" name="Graphic 14" descr="Statistics with solid fill">
              <a:extLst>
                <a:ext uri="{FF2B5EF4-FFF2-40B4-BE49-F238E27FC236}">
                  <a16:creationId xmlns:a16="http://schemas.microsoft.com/office/drawing/2014/main" id="{03589C1A-14AF-CCC4-7C4B-B5777932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25903" y="3297846"/>
              <a:ext cx="285457" cy="285457"/>
            </a:xfrm>
            <a:prstGeom prst="rect">
              <a:avLst/>
            </a:prstGeom>
          </p:spPr>
        </p:pic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18882231-A049-04F4-BEC1-C7812DCC35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9042879"/>
                </p:ext>
              </p:extLst>
            </p:nvPr>
          </p:nvGraphicFramePr>
          <p:xfrm>
            <a:off x="6101627" y="3106827"/>
            <a:ext cx="3681413" cy="8034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9EE4AB-676E-A01A-D1CF-E70EFDED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51431" y="3260087"/>
              <a:ext cx="292100" cy="292100"/>
            </a:xfrm>
            <a:prstGeom prst="rect">
              <a:avLst/>
            </a:prstGeom>
          </p:spPr>
        </p:pic>
        <p:pic>
          <p:nvPicPr>
            <p:cNvPr id="22" name="Graphic 21" descr="Magic Wand Auto with solid fill">
              <a:extLst>
                <a:ext uri="{FF2B5EF4-FFF2-40B4-BE49-F238E27FC236}">
                  <a16:creationId xmlns:a16="http://schemas.microsoft.com/office/drawing/2014/main" id="{D0C2F5C6-87A4-69D8-44C8-BEC40D01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7657059" y="3273514"/>
              <a:ext cx="285275" cy="285093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C286FA-B2BD-0C61-64B3-001ECF53F2C6}"/>
                </a:ext>
              </a:extLst>
            </p:cNvPr>
            <p:cNvGrpSpPr/>
            <p:nvPr/>
          </p:nvGrpSpPr>
          <p:grpSpPr>
            <a:xfrm>
              <a:off x="6101627" y="4616041"/>
              <a:ext cx="3681413" cy="803481"/>
              <a:chOff x="6360437" y="3952096"/>
              <a:chExt cx="3681413" cy="803481"/>
            </a:xfrm>
          </p:grpSpPr>
          <p:graphicFrame>
            <p:nvGraphicFramePr>
              <p:cNvPr id="27" name="Diagram 26">
                <a:extLst>
                  <a:ext uri="{FF2B5EF4-FFF2-40B4-BE49-F238E27FC236}">
                    <a16:creationId xmlns:a16="http://schemas.microsoft.com/office/drawing/2014/main" id="{B1C739D4-16A8-7DF4-88DA-FE01A20CA8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4173408"/>
                  </p:ext>
                </p:extLst>
              </p:nvPr>
            </p:nvGraphicFramePr>
            <p:xfrm>
              <a:off x="6360437" y="3952096"/>
              <a:ext cx="3681413" cy="80348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8" r:lo="rId19" r:qs="rId20" r:cs="rId21"/>
              </a:graphicData>
            </a:graphic>
          </p:graphicFrame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05F1135-34FE-C734-2F2E-E7D16543D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10241" y="4105356"/>
                <a:ext cx="292100" cy="292100"/>
              </a:xfrm>
              <a:prstGeom prst="rect">
                <a:avLst/>
              </a:prstGeom>
            </p:spPr>
          </p:pic>
          <p:pic>
            <p:nvPicPr>
              <p:cNvPr id="29" name="Graphic 28" descr="Magic Wand Auto with solid fill">
                <a:extLst>
                  <a:ext uri="{FF2B5EF4-FFF2-40B4-BE49-F238E27FC236}">
                    <a16:creationId xmlns:a16="http://schemas.microsoft.com/office/drawing/2014/main" id="{B5BE56A0-8BB9-D3F8-873A-CED4AA176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V="1">
                <a:off x="7915869" y="4118783"/>
                <a:ext cx="285275" cy="285093"/>
              </a:xfrm>
              <a:prstGeom prst="rect">
                <a:avLst/>
              </a:prstGeom>
            </p:spPr>
          </p:pic>
        </p:grpSp>
        <p:graphicFrame>
          <p:nvGraphicFramePr>
            <p:cNvPr id="32" name="Diagram 31">
              <a:extLst>
                <a:ext uri="{FF2B5EF4-FFF2-40B4-BE49-F238E27FC236}">
                  <a16:creationId xmlns:a16="http://schemas.microsoft.com/office/drawing/2014/main" id="{AA882A37-95C7-C6B8-8370-AEBC8CD0EC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9765595"/>
                </p:ext>
              </p:extLst>
            </p:nvPr>
          </p:nvGraphicFramePr>
          <p:xfrm>
            <a:off x="6101627" y="3861434"/>
            <a:ext cx="3681413" cy="8034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3" r:lo="rId24" r:qs="rId25" r:cs="rId26"/>
            </a:graphicData>
          </a:graphic>
        </p:graphicFrame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7EF2D41-B098-B46A-81A0-972F71117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51431" y="4014694"/>
              <a:ext cx="292100" cy="292100"/>
            </a:xfrm>
            <a:prstGeom prst="rect">
              <a:avLst/>
            </a:prstGeom>
          </p:spPr>
        </p:pic>
        <p:pic>
          <p:nvPicPr>
            <p:cNvPr id="34" name="Graphic 33" descr="Magic Wand Auto with solid fill">
              <a:extLst>
                <a:ext uri="{FF2B5EF4-FFF2-40B4-BE49-F238E27FC236}">
                  <a16:creationId xmlns:a16="http://schemas.microsoft.com/office/drawing/2014/main" id="{E74BF5E7-E3A2-26A5-50DE-56655C6C3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7657059" y="4028121"/>
              <a:ext cx="285275" cy="285093"/>
            </a:xfrm>
            <a:prstGeom prst="rect">
              <a:avLst/>
            </a:prstGeom>
          </p:spPr>
        </p:pic>
        <p:pic>
          <p:nvPicPr>
            <p:cNvPr id="56" name="Graphic 55" descr="Research outline">
              <a:extLst>
                <a:ext uri="{FF2B5EF4-FFF2-40B4-BE49-F238E27FC236}">
                  <a16:creationId xmlns:a16="http://schemas.microsoft.com/office/drawing/2014/main" id="{D9B9F3E2-ED92-6BFF-ABBA-8DA0C3C4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8947576" y="3203446"/>
              <a:ext cx="291883" cy="291883"/>
            </a:xfrm>
            <a:prstGeom prst="rect">
              <a:avLst/>
            </a:prstGeom>
          </p:spPr>
        </p:pic>
        <p:pic>
          <p:nvPicPr>
            <p:cNvPr id="59" name="Graphic 58" descr="Research outline">
              <a:extLst>
                <a:ext uri="{FF2B5EF4-FFF2-40B4-BE49-F238E27FC236}">
                  <a16:creationId xmlns:a16="http://schemas.microsoft.com/office/drawing/2014/main" id="{4BB8224B-502D-4B91-78AF-33EE09B4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8945728" y="4713813"/>
              <a:ext cx="291883" cy="291883"/>
            </a:xfrm>
            <a:prstGeom prst="rect">
              <a:avLst/>
            </a:prstGeom>
          </p:spPr>
        </p:pic>
        <p:pic>
          <p:nvPicPr>
            <p:cNvPr id="63" name="Graphic 62" descr="Research outline">
              <a:extLst>
                <a:ext uri="{FF2B5EF4-FFF2-40B4-BE49-F238E27FC236}">
                  <a16:creationId xmlns:a16="http://schemas.microsoft.com/office/drawing/2014/main" id="{0118CF96-E84D-5BD5-2EA7-385C345E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8945728" y="3965804"/>
              <a:ext cx="292100" cy="291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8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B930-7B09-53CD-4A48-4A56E155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Challenges – Input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7E69D-3C90-604D-EEAD-4E217982D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1932" y="2468032"/>
            <a:ext cx="4825159" cy="34163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Data timeliness &amp; limited coverage</a:t>
            </a:r>
          </a:p>
          <a:p>
            <a:r>
              <a:rPr lang="en-US" dirty="0"/>
              <a:t>Missing data</a:t>
            </a:r>
          </a:p>
          <a:p>
            <a:r>
              <a:rPr lang="en-US" dirty="0"/>
              <a:t>Geographic imprecision of events data</a:t>
            </a:r>
          </a:p>
          <a:p>
            <a:r>
              <a:rPr lang="en-US" dirty="0"/>
              <a:t>Revalidation pressure from key users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DA28817-3ABE-6317-6010-E7412F4039AD}"/>
              </a:ext>
            </a:extLst>
          </p:cNvPr>
          <p:cNvSpPr txBox="1">
            <a:spLocks/>
          </p:cNvSpPr>
          <p:nvPr/>
        </p:nvSpPr>
        <p:spPr>
          <a:xfrm>
            <a:off x="736775" y="6372607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307FE2"/>
                </a:solidFill>
              </a:rPr>
              <a:t>DEMSCORE</a:t>
            </a:r>
            <a:r>
              <a:rPr lang="en-US" dirty="0"/>
              <a:t> </a:t>
            </a:r>
            <a:r>
              <a:rPr lang="en-US" sz="1000" dirty="0">
                <a:solidFill>
                  <a:srgbClr val="307FE2"/>
                </a:solidFill>
              </a:rPr>
              <a:t>Data Manager Workshop</a:t>
            </a:r>
            <a:r>
              <a:rPr lang="en-US" dirty="0"/>
              <a:t>	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8B98C2E-EA0C-5F35-BE58-7B64719F97CF}"/>
              </a:ext>
            </a:extLst>
          </p:cNvPr>
          <p:cNvSpPr txBox="1">
            <a:spLocks/>
          </p:cNvSpPr>
          <p:nvPr/>
        </p:nvSpPr>
        <p:spPr>
          <a:xfrm>
            <a:off x="4104758" y="6354696"/>
            <a:ext cx="3681413" cy="311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EE8800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solidFill>
                  <a:srgbClr val="307FE2"/>
                </a:solidFill>
              </a:rPr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73915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Custom 3">
      <a:dk1>
        <a:srgbClr val="000000"/>
      </a:dk1>
      <a:lt1>
        <a:srgbClr val="FFFFFF"/>
      </a:lt1>
      <a:dk2>
        <a:srgbClr val="2C0A41"/>
      </a:dk2>
      <a:lt2>
        <a:srgbClr val="EBEBEB"/>
      </a:lt2>
      <a:accent1>
        <a:srgbClr val="E73A32"/>
      </a:accent1>
      <a:accent2>
        <a:srgbClr val="A3D183"/>
      </a:accent2>
      <a:accent3>
        <a:srgbClr val="307FE2"/>
      </a:accent3>
      <a:accent4>
        <a:srgbClr val="E9943A"/>
      </a:accent4>
      <a:accent5>
        <a:srgbClr val="453A93"/>
      </a:accent5>
      <a:accent6>
        <a:srgbClr val="2C0A41"/>
      </a:accent6>
      <a:hlink>
        <a:srgbClr val="307FE2"/>
      </a:hlink>
      <a:folHlink>
        <a:srgbClr val="307FE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2172</TotalTime>
  <Words>1040</Words>
  <Application>Microsoft Macintosh PowerPoint</Application>
  <PresentationFormat>Widescreen</PresentationFormat>
  <Paragraphs>177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Arial</vt:lpstr>
      <vt:lpstr>Century Gothic</vt:lpstr>
      <vt:lpstr>Gill Sans</vt:lpstr>
      <vt:lpstr>GILL SANS LIGHT</vt:lpstr>
      <vt:lpstr>GILL SANS LIGHT</vt:lpstr>
      <vt:lpstr>GILL SANS SEMIBOLD</vt:lpstr>
      <vt:lpstr>GILL SANS SEMIBOLD</vt:lpstr>
      <vt:lpstr>Wingdings 3</vt:lpstr>
      <vt:lpstr>Ion Boardroom</vt:lpstr>
      <vt:lpstr>The Violence &amp; Impacts Early-Warning System</vt:lpstr>
      <vt:lpstr>What is VIEWS?</vt:lpstr>
      <vt:lpstr>What Does the Model Learn From?</vt:lpstr>
      <vt:lpstr>What Does the Model Learn From?</vt:lpstr>
      <vt:lpstr>Data Requirements</vt:lpstr>
      <vt:lpstr>How Do We Collect and Transform Data?</vt:lpstr>
      <vt:lpstr>From Input Data to Sub-Model Forecasts</vt:lpstr>
      <vt:lpstr>From Sub-Models to Ensemble Forecasts</vt:lpstr>
      <vt:lpstr>The Challenges – Input Data</vt:lpstr>
      <vt:lpstr>The Challenges – Modeling</vt:lpstr>
      <vt:lpstr>The Challenges – Communication</vt:lpstr>
      <vt:lpstr>Opportunities for Collaboration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Angelica Lindqvist-McGowan</dc:creator>
  <cp:lastModifiedBy>Angelica Lindqvist-McGowan</cp:lastModifiedBy>
  <cp:revision>58</cp:revision>
  <dcterms:created xsi:type="dcterms:W3CDTF">2025-06-03T07:31:02Z</dcterms:created>
  <dcterms:modified xsi:type="dcterms:W3CDTF">2025-06-05T09:39:42Z</dcterms:modified>
</cp:coreProperties>
</file>